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3004800" cy="9753600"/>
  <p:notesSz cx="6858000" cy="9144000"/>
  <p:defaultTextStyle>
    <a:lvl1pPr algn="ctr" defTabSz="584200">
      <a:defRPr sz="3600">
        <a:latin typeface="+mn-lt"/>
        <a:ea typeface="+mn-ea"/>
        <a:cs typeface="+mn-cs"/>
        <a:sym typeface="ヒラギノ角ゴ ProN W3"/>
      </a:defRPr>
    </a:lvl1pPr>
    <a:lvl2pPr indent="228600" algn="ctr" defTabSz="584200">
      <a:defRPr sz="3600">
        <a:latin typeface="+mn-lt"/>
        <a:ea typeface="+mn-ea"/>
        <a:cs typeface="+mn-cs"/>
        <a:sym typeface="ヒラギノ角ゴ ProN W3"/>
      </a:defRPr>
    </a:lvl2pPr>
    <a:lvl3pPr indent="457200" algn="ctr" defTabSz="584200">
      <a:defRPr sz="3600">
        <a:latin typeface="+mn-lt"/>
        <a:ea typeface="+mn-ea"/>
        <a:cs typeface="+mn-cs"/>
        <a:sym typeface="ヒラギノ角ゴ ProN W3"/>
      </a:defRPr>
    </a:lvl3pPr>
    <a:lvl4pPr indent="685800" algn="ctr" defTabSz="584200">
      <a:defRPr sz="3600">
        <a:latin typeface="+mn-lt"/>
        <a:ea typeface="+mn-ea"/>
        <a:cs typeface="+mn-cs"/>
        <a:sym typeface="ヒラギノ角ゴ ProN W3"/>
      </a:defRPr>
    </a:lvl4pPr>
    <a:lvl5pPr indent="914400" algn="ctr" defTabSz="584200">
      <a:defRPr sz="3600">
        <a:latin typeface="+mn-lt"/>
        <a:ea typeface="+mn-ea"/>
        <a:cs typeface="+mn-cs"/>
        <a:sym typeface="ヒラギノ角ゴ ProN W3"/>
      </a:defRPr>
    </a:lvl5pPr>
    <a:lvl6pPr indent="1143000" algn="ctr" defTabSz="584200">
      <a:defRPr sz="3600">
        <a:latin typeface="+mn-lt"/>
        <a:ea typeface="+mn-ea"/>
        <a:cs typeface="+mn-cs"/>
        <a:sym typeface="ヒラギノ角ゴ ProN W3"/>
      </a:defRPr>
    </a:lvl6pPr>
    <a:lvl7pPr indent="1371600" algn="ctr" defTabSz="584200">
      <a:defRPr sz="3600">
        <a:latin typeface="+mn-lt"/>
        <a:ea typeface="+mn-ea"/>
        <a:cs typeface="+mn-cs"/>
        <a:sym typeface="ヒラギノ角ゴ ProN W3"/>
      </a:defRPr>
    </a:lvl7pPr>
    <a:lvl8pPr indent="1600200" algn="ctr" defTabSz="584200">
      <a:defRPr sz="3600">
        <a:latin typeface="+mn-lt"/>
        <a:ea typeface="+mn-ea"/>
        <a:cs typeface="+mn-cs"/>
        <a:sym typeface="ヒラギノ角ゴ ProN W3"/>
      </a:defRPr>
    </a:lvl8pPr>
    <a:lvl9pPr indent="1828800" algn="ctr" defTabSz="584200">
      <a:defRPr sz="3600">
        <a:latin typeface="+mn-lt"/>
        <a:ea typeface="+mn-ea"/>
        <a:cs typeface="+mn-cs"/>
        <a:sym typeface="ヒラギノ角ゴ ProN W3"/>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683" autoAdjust="0"/>
  </p:normalViewPr>
  <p:slideViewPr>
    <p:cSldViewPr snapToGrid="0">
      <p:cViewPr varScale="1">
        <p:scale>
          <a:sx n="46" d="100"/>
          <a:sy n="46" d="100"/>
        </p:scale>
        <p:origin x="187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5" name="Shape 55"/>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145564129"/>
      </p:ext>
    </p:extLst>
  </p:cSld>
  <p:clrMap bg1="lt1" tx1="dk1" bg2="lt2" tx2="dk2" accent1="accent1" accent2="accent2" accent3="accent3" accent4="accent4" accent5="accent5" accent6="accent6" hlink="hlink" folHlink="folHlink"/>
  <p:notesStyle>
    <a:lvl1pPr defTabSz="457200">
      <a:lnSpc>
        <a:spcPct val="125000"/>
      </a:lnSpc>
      <a:defRPr sz="2400">
        <a:latin typeface="Avenir Book"/>
        <a:ea typeface="Avenir Book"/>
        <a:cs typeface="Avenir Book"/>
        <a:sym typeface="Avenir Book"/>
      </a:defRPr>
    </a:lvl1pPr>
    <a:lvl2pPr indent="228600" defTabSz="457200">
      <a:lnSpc>
        <a:spcPct val="125000"/>
      </a:lnSpc>
      <a:defRPr sz="2400">
        <a:latin typeface="Avenir Book"/>
        <a:ea typeface="Avenir Book"/>
        <a:cs typeface="Avenir Book"/>
        <a:sym typeface="Avenir Book"/>
      </a:defRPr>
    </a:lvl2pPr>
    <a:lvl3pPr indent="457200" defTabSz="457200">
      <a:lnSpc>
        <a:spcPct val="125000"/>
      </a:lnSpc>
      <a:defRPr sz="2400">
        <a:latin typeface="Avenir Book"/>
        <a:ea typeface="Avenir Book"/>
        <a:cs typeface="Avenir Book"/>
        <a:sym typeface="Avenir Book"/>
      </a:defRPr>
    </a:lvl3pPr>
    <a:lvl4pPr indent="685800" defTabSz="457200">
      <a:lnSpc>
        <a:spcPct val="125000"/>
      </a:lnSpc>
      <a:defRPr sz="2400">
        <a:latin typeface="Avenir Book"/>
        <a:ea typeface="Avenir Book"/>
        <a:cs typeface="Avenir Book"/>
        <a:sym typeface="Avenir Book"/>
      </a:defRPr>
    </a:lvl4pPr>
    <a:lvl5pPr indent="914400" defTabSz="457200">
      <a:lnSpc>
        <a:spcPct val="125000"/>
      </a:lnSpc>
      <a:defRPr sz="2400">
        <a:latin typeface="Avenir Book"/>
        <a:ea typeface="Avenir Book"/>
        <a:cs typeface="Avenir Book"/>
        <a:sym typeface="Avenir Book"/>
      </a:defRPr>
    </a:lvl5pPr>
    <a:lvl6pPr indent="1143000" defTabSz="457200">
      <a:lnSpc>
        <a:spcPct val="125000"/>
      </a:lnSpc>
      <a:defRPr sz="2400">
        <a:latin typeface="Avenir Book"/>
        <a:ea typeface="Avenir Book"/>
        <a:cs typeface="Avenir Book"/>
        <a:sym typeface="Avenir Book"/>
      </a:defRPr>
    </a:lvl6pPr>
    <a:lvl7pPr indent="1371600" defTabSz="457200">
      <a:lnSpc>
        <a:spcPct val="125000"/>
      </a:lnSpc>
      <a:defRPr sz="2400">
        <a:latin typeface="Avenir Book"/>
        <a:ea typeface="Avenir Book"/>
        <a:cs typeface="Avenir Book"/>
        <a:sym typeface="Avenir Book"/>
      </a:defRPr>
    </a:lvl7pPr>
    <a:lvl8pPr indent="1600200" defTabSz="457200">
      <a:lnSpc>
        <a:spcPct val="125000"/>
      </a:lnSpc>
      <a:defRPr sz="2400">
        <a:latin typeface="Avenir Book"/>
        <a:ea typeface="Avenir Book"/>
        <a:cs typeface="Avenir Book"/>
        <a:sym typeface="Avenir Book"/>
      </a:defRPr>
    </a:lvl8pPr>
    <a:lvl9pPr indent="1828800" defTabSz="457200">
      <a:lnSpc>
        <a:spcPct val="125000"/>
      </a:lnSpc>
      <a:defRPr sz="2400">
        <a:latin typeface="Avenir Book"/>
        <a:ea typeface="Avenir Book"/>
        <a:cs typeface="Avenir Book"/>
        <a:sym typeface="Avenir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Good afternoon everyone. I’m Kohei Oshima, M2 student.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Today I’ll introduce my research contents and talk about my progress.</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My research title is </a:t>
            </a:r>
            <a:r>
              <a:rPr lang="ja-JP" altLang="ja-JP" sz="2400" dirty="0" smtClean="0">
                <a:effectLst/>
                <a:latin typeface="Avenir Book"/>
                <a:ea typeface="Avenir Book"/>
                <a:cs typeface="Avenir Book"/>
                <a:sym typeface="Avenir Book"/>
              </a:rPr>
              <a:t>『</a:t>
            </a:r>
            <a:r>
              <a:rPr lang="en-US" altLang="ja-JP" sz="2400" dirty="0" smtClean="0">
                <a:effectLst/>
                <a:latin typeface="Avenir Book"/>
                <a:ea typeface="Avenir Book"/>
                <a:cs typeface="Avenir Book"/>
                <a:sym typeface="Avenir Book"/>
              </a:rPr>
              <a:t>Sharp View: Improved Legibility of Defocused Content on Optical See-Through HMDs</a:t>
            </a:r>
            <a:r>
              <a:rPr lang="ja-JP" altLang="ja-JP" sz="2400" dirty="0" smtClean="0">
                <a:effectLst/>
                <a:latin typeface="Avenir Book"/>
                <a:ea typeface="Avenir Book"/>
                <a:cs typeface="Avenir Book"/>
                <a:sym typeface="Avenir Book"/>
              </a:rPr>
              <a:t>』</a:t>
            </a:r>
            <a:endParaRPr kumimoji="1" lang="ja-JP" altLang="en-US" dirty="0"/>
          </a:p>
        </p:txBody>
      </p:sp>
    </p:spTree>
    <p:extLst>
      <p:ext uri="{BB962C8B-B14F-4D97-AF65-F5344CB8AC3E}">
        <p14:creationId xmlns:p14="http://schemas.microsoft.com/office/powerpoint/2010/main" val="19177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Next I’ll talk about experiment settings.</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About Participants, we collected 8 subjects. They don’t wear glasses and contact lens. They have normal vision.</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About images, we used these 2 images for experiment.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As a kind of simple image, Character “A” and complicated image, Lena.</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There are 7 degrees of sharpening between -0.9 and +0.9 in 0.3 intervals respectively.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For instance, when we set the sharpening image according to Gaussian function (σ=5.0) as 1.0,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-0.9(0.1) means he sharpening image according σ=0.5, and +0.9(1.9) means he sharpening image according σ=9.5.</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Of course, there are other 4 images, 0.4, 0.7, 1.3, 1.7.</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In this case, the sharpening image 1.0 means “</a:t>
            </a:r>
            <a:r>
              <a:rPr lang="en-US" altLang="ja-JP" sz="2400" dirty="0" err="1" smtClean="0">
                <a:effectLst/>
                <a:latin typeface="Avenir Book"/>
                <a:ea typeface="Avenir Book"/>
                <a:cs typeface="Avenir Book"/>
                <a:sym typeface="Avenir Book"/>
              </a:rPr>
              <a:t>SharpView</a:t>
            </a:r>
            <a:r>
              <a:rPr lang="en-US" altLang="ja-JP" sz="2400" dirty="0" smtClean="0">
                <a:effectLst/>
                <a:latin typeface="Avenir Book"/>
                <a:ea typeface="Avenir Book"/>
                <a:cs typeface="Avenir Book"/>
                <a:sym typeface="Avenir Book"/>
              </a:rPr>
              <a:t>” calculated from measured parameters.</a:t>
            </a:r>
          </a:p>
          <a:p>
            <a:r>
              <a:rPr lang="en-US" altLang="ja-JP" sz="2400" dirty="0" smtClean="0">
                <a:effectLst/>
                <a:latin typeface="Avenir Book"/>
                <a:ea typeface="Avenir Book"/>
                <a:cs typeface="Avenir Book"/>
                <a:sym typeface="Avenir Book"/>
              </a:rPr>
              <a:t>Experiment task is a comparison of 2 images.</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Subjects are given 2 images from 7 sharpening degrees randomly.</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And then, they should select which image has better visibility. This is user perspective.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They can switch 2 images by keyboard.</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Totally they compared 168 times because there are 7 images, the permutation is 7 times 6.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And they repeated it 2 times respectively.</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275975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This is result. These graphs show the pooled results of discrimination.</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Left one is about Character “A”, and right one is about Lena image.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X-axis shows the applied </a:t>
            </a:r>
            <a:r>
              <a:rPr lang="en-US" altLang="ja-JP" sz="2400" dirty="0" err="1" smtClean="0">
                <a:effectLst/>
                <a:latin typeface="Avenir Book"/>
                <a:ea typeface="Avenir Book"/>
                <a:cs typeface="Avenir Book"/>
                <a:sym typeface="Avenir Book"/>
              </a:rPr>
              <a:t>psf</a:t>
            </a:r>
            <a:r>
              <a:rPr lang="en-US" altLang="ja-JP" sz="2400" dirty="0" smtClean="0">
                <a:effectLst/>
                <a:latin typeface="Avenir Book"/>
                <a:ea typeface="Avenir Book"/>
                <a:cs typeface="Avenir Book"/>
                <a:sym typeface="Avenir Book"/>
              </a:rPr>
              <a:t> gain like 0.1, 1.0, 1.9…</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Y-axis shows the probability that subjects estimate larger </a:t>
            </a:r>
            <a:r>
              <a:rPr lang="en-US" altLang="ja-JP" sz="2400" dirty="0" err="1" smtClean="0">
                <a:effectLst/>
                <a:latin typeface="Avenir Book"/>
                <a:ea typeface="Avenir Book"/>
                <a:cs typeface="Avenir Book"/>
                <a:sym typeface="Avenir Book"/>
              </a:rPr>
              <a:t>psf</a:t>
            </a:r>
            <a:r>
              <a:rPr lang="en-US" altLang="ja-JP" sz="2400" dirty="0" smtClean="0">
                <a:effectLst/>
                <a:latin typeface="Avenir Book"/>
                <a:ea typeface="Avenir Book"/>
                <a:cs typeface="Avenir Book"/>
                <a:sym typeface="Avenir Book"/>
              </a:rPr>
              <a:t> compared with 1.0 has better visibility.</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These green dots shows the average of probability. And red line is fitted these dots.</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But these results are not good.</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886330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This is an ideal result.</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This line shows the probability that subjects estimate larger </a:t>
            </a:r>
            <a:r>
              <a:rPr lang="en-US" altLang="ja-JP" sz="2400" dirty="0" err="1" smtClean="0">
                <a:effectLst/>
                <a:latin typeface="Avenir Book"/>
                <a:ea typeface="Avenir Book"/>
                <a:cs typeface="Avenir Book"/>
                <a:sym typeface="Avenir Book"/>
              </a:rPr>
              <a:t>psf</a:t>
            </a:r>
            <a:r>
              <a:rPr lang="en-US" altLang="ja-JP" sz="2400" dirty="0" smtClean="0">
                <a:effectLst/>
                <a:latin typeface="Avenir Book"/>
                <a:ea typeface="Avenir Book"/>
                <a:cs typeface="Avenir Book"/>
                <a:sym typeface="Avenir Book"/>
              </a:rPr>
              <a:t> has better visibility.</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So if this 1.0 has best visibility, smaller value should takes high probability and larger value should take small probability.</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About character “A”, the probability range from 0.25 to 0.75 is too large, it means we can’t distinguish sharpening images.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But it’s OK. Because our technique is to raise contrast, so it doesn’t have much effect for simple image.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About Lena image, fitting line is shifted to the left.</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It means subjects prefer the image of lower sharpening degree than 1.0. It’s a problem.</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Because of this problem, I couldn’t submit a paper for ISMAR.</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1152319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About discussion, I thought the cause of bad experiment result.</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And I found a misunderstanding about the distance between the lens and virtual display, “u”.</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 tried easy experiment, this is a shooting environment. I wore the google glass to the camera. And it focus on that plane.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This shows when camera focus on 50 cm depth, 150 cm depth, 250 cm depth.</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It looks right one has the best visibility. So I found the distance between the lens and virtual display, “u” is not 70 cm.</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Experiment condition was wrong. If you think other causes, please tell me.</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167663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About discussion, I thought the cause of bad experiment result.</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And I found a misunderstanding about the distance between the lens and virtual display, “u”.</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 tried easy experiment, this is a shooting environment. I wore the google glass to the camera. And it focus on that plane.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This shows when camera focus on 50 cm depth, 150 cm depth, 250 cm depth.</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It looks right one has the best visibility. So I found the distance between the lens and virtual display, “u” is not 70 cm.</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Experiment condition was wrong. If you think other causes, please tell me.</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869445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Now Optical See-Through Head Mounted Displays attract attention as an Augmented Reality device.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It is a wearable, and transparent display. We can see real scene and CG at the same time.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This is Google Glass. It’s a kind of Optical See-Through HMDs. This is a useful and practical device.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For instance, by wearing a Google Glass, we can check the map while cycling like this.</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157882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But Optical See-Through HMD has Focus blur problem because the depth of Virtual display and Real scene are different. Please look at this figure, it represents what is the optical system of the Optical See-Through HMD viewed from above.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This is eye lens, and retina, HMD’s virtual display, and real scene. If we look at real scene, the CG on the virtual display looks blurry like this.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Now on the virtual display, conversation partner’s profile is displayed. When you shift gaze to virtual display, you have to adjust the focus. It’s very annoying. So we’d like to reduce this focus blur effect. </a:t>
            </a:r>
            <a:endParaRPr kumimoji="1" lang="ja-JP" altLang="en-US" dirty="0"/>
          </a:p>
        </p:txBody>
      </p:sp>
    </p:spTree>
    <p:extLst>
      <p:ext uri="{BB962C8B-B14F-4D97-AF65-F5344CB8AC3E}">
        <p14:creationId xmlns:p14="http://schemas.microsoft.com/office/powerpoint/2010/main" val="50163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Of course there are related works.</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 think Light Field Display can solve this problem.</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By controlling the light ray, light field display can present the image as if it exists actually.</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These are examples of the light field display research.</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But there are some limitations. It needs high computational time and special display.</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We aim to solve it by only image processing to reduce calculations and apply for conventional display.</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561287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As an approach, we will apply the focus blur correction technique.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Focus blur is represented by convolution like this equation. ”o” is original image and “b” is blur image.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“p” means point spread function, it is blur function.</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And it is corrected by Fourier transform because convolution is expressed as multiple in Fourier domain.</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Correct image, c is calculated by this equation.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Maybe you can confirm that corrected image has better visibility than blur one.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We will apply this focus blur correction technique.</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1345703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Our method is to display the image that has been divided according to the Point Spread Function of the lens.</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We can make sharpened image by this equation. And this image will be restored by using focus blur.</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In the case of Optical See-Through HMDs, by displaying the sharpened image according to eye’s </a:t>
            </a:r>
            <a:r>
              <a:rPr lang="en-US" altLang="ja-JP" sz="2400" dirty="0" err="1" smtClean="0">
                <a:effectLst/>
                <a:latin typeface="Avenir Book"/>
                <a:ea typeface="Avenir Book"/>
                <a:cs typeface="Avenir Book"/>
                <a:sym typeface="Avenir Book"/>
              </a:rPr>
              <a:t>psf</a:t>
            </a:r>
            <a:r>
              <a:rPr lang="en-US" altLang="ja-JP" sz="2400" dirty="0" smtClean="0">
                <a:effectLst/>
                <a:latin typeface="Avenir Book"/>
                <a:ea typeface="Avenir Book"/>
                <a:cs typeface="Avenir Book"/>
                <a:sym typeface="Avenir Book"/>
              </a:rPr>
              <a:t>, </a:t>
            </a:r>
            <a:r>
              <a:rPr lang="ja-JP" altLang="ja-JP" sz="2400" dirty="0" smtClean="0">
                <a:effectLst/>
                <a:latin typeface="Avenir Book"/>
                <a:ea typeface="Avenir Book"/>
                <a:cs typeface="Avenir Book"/>
                <a:sym typeface="Avenir Book"/>
              </a:rPr>
              <a:t> </a:t>
            </a:r>
            <a:r>
              <a:rPr lang="en-US" altLang="ja-JP" sz="2400" dirty="0" smtClean="0">
                <a:effectLst/>
                <a:latin typeface="Avenir Book"/>
                <a:ea typeface="Avenir Book"/>
                <a:cs typeface="Avenir Book"/>
                <a:sym typeface="Avenir Book"/>
              </a:rPr>
              <a:t>we can reduce focus blur effect.</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For that, we need to get eye’s PSF.</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282346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To get eye’s PSF, we approximate eye’s PSF as a Gaussian function, because eye’s </a:t>
            </a:r>
            <a:r>
              <a:rPr lang="en-US" altLang="ja-JP" sz="2400" dirty="0" err="1" smtClean="0">
                <a:effectLst/>
                <a:latin typeface="Avenir Book"/>
                <a:ea typeface="Avenir Book"/>
                <a:cs typeface="Avenir Book"/>
                <a:sym typeface="Avenir Book"/>
              </a:rPr>
              <a:t>psf</a:t>
            </a:r>
            <a:r>
              <a:rPr lang="en-US" altLang="ja-JP" sz="2400" dirty="0" smtClean="0">
                <a:effectLst/>
                <a:latin typeface="Avenir Book"/>
                <a:ea typeface="Avenir Book"/>
                <a:cs typeface="Avenir Book"/>
                <a:sym typeface="Avenir Book"/>
              </a:rPr>
              <a:t> has very similar shape to Gaussian function like this. This is an example of eye’s psf. In fact, Several Papers treated eye’s PSF as a Gaussian function.</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So eye’s PSF is expressed by the following equation, it depends on only one variable sigma.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To get eye’s PSF, we must determine this parameter sigma.</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69501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To determine sigma, we consider human eye as simple lens camera model. Please look at this figure, it shows the optical system when using an Optical See-Through HMD. This is eye lens, and this is image plane, retina. Now lens focus on this point M “real scene”. When that, this point M’ “virtual display” is blurred, and blur radius equals to sigma.</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The radius of blur is calculated from this equation. “a” means lens aperture, and “u” means distance between lens and real scene, and “u’” means distance between lens and virtual display. We can obtain this equation by the lens equation and the triangle ratio. I’d like to confirm this equation is true or not.</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2391105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2400" dirty="0" smtClean="0">
                <a:effectLst/>
                <a:latin typeface="Avenir Book"/>
                <a:ea typeface="Avenir Book"/>
                <a:cs typeface="Avenir Book"/>
                <a:sym typeface="Avenir Book"/>
              </a:rPr>
              <a:t>From now, I’ll talk about my progress. I performed Psychophysics experiment.</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I’ll explain about setup. First I have to get 3 parameters.</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 About “a”, this is pupil size. I fixed light environment because pupil size also depends on the light brightness.</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If it’s bright, pupil diameter will be smaller, and if it’s dark, pupil diameter will be larger.</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Pupil diameter is measured every time by gaze tracker, eye tribe and using the distance between eyes as a cue.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This device has infrared camera, we can calculate pupil diameter from this image.</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 About “u”, this is a distance between eyes and gaze point.</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Subject’s head position is fixed by this chin-rest. </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And they are indicated to focus on the target on white board during tasks. There is a character “A” as a target.</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By doing this, I can know the distance “u” and fix it.</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 About “u’”, this is a distance between eyes and virtual display.</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In the case of HMD, “u’” is stable because the display position is unchanged.</a:t>
            </a:r>
            <a:endParaRPr lang="ja-JP" altLang="ja-JP" sz="2400" dirty="0" smtClean="0">
              <a:effectLst/>
              <a:latin typeface="Avenir Book"/>
              <a:ea typeface="Avenir Book"/>
              <a:cs typeface="Avenir Book"/>
              <a:sym typeface="Avenir Book"/>
            </a:endParaRPr>
          </a:p>
          <a:p>
            <a:r>
              <a:rPr lang="en-US" altLang="ja-JP" sz="2400" dirty="0" smtClean="0">
                <a:effectLst/>
                <a:latin typeface="Avenir Book"/>
                <a:ea typeface="Avenir Book"/>
                <a:cs typeface="Avenir Book"/>
                <a:sym typeface="Avenir Book"/>
              </a:rPr>
              <a:t>And we determined it as arm’s length by pilot test.</a:t>
            </a:r>
            <a:endParaRPr lang="ja-JP" altLang="ja-JP" sz="2400" dirty="0" smtClean="0">
              <a:effectLst/>
              <a:latin typeface="Avenir Book"/>
              <a:ea typeface="Avenir Book"/>
              <a:cs typeface="Avenir Book"/>
              <a:sym typeface="Avenir Book"/>
            </a:endParaRPr>
          </a:p>
          <a:p>
            <a:endParaRPr kumimoji="1" lang="ja-JP" altLang="en-US" dirty="0"/>
          </a:p>
        </p:txBody>
      </p:sp>
    </p:spTree>
    <p:extLst>
      <p:ext uri="{BB962C8B-B14F-4D97-AF65-F5344CB8AC3E}">
        <p14:creationId xmlns:p14="http://schemas.microsoft.com/office/powerpoint/2010/main" val="3777421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タイトル &amp; サブタイトル">
    <p:spTree>
      <p:nvGrpSpPr>
        <p:cNvPr id="1" name=""/>
        <p:cNvGrpSpPr/>
        <p:nvPr/>
      </p:nvGrpSpPr>
      <p:grpSpPr>
        <a:xfrm>
          <a:off x="0" y="0"/>
          <a:ext cx="0" cy="0"/>
          <a:chOff x="0" y="0"/>
          <a:chExt cx="0" cy="0"/>
        </a:xfrm>
      </p:grpSpPr>
      <p:sp>
        <p:nvSpPr>
          <p:cNvPr id="6" name="Shape 6"/>
          <p:cNvSpPr>
            <a:spLocks noGrp="1"/>
          </p:cNvSpPr>
          <p:nvPr>
            <p:ph type="title"/>
          </p:nvPr>
        </p:nvSpPr>
        <p:spPr>
          <a:xfrm>
            <a:off x="1270000" y="1638300"/>
            <a:ext cx="10464800" cy="3302000"/>
          </a:xfrm>
          <a:prstGeom prst="rect">
            <a:avLst/>
          </a:prstGeom>
        </p:spPr>
        <p:txBody>
          <a:bodyPr lIns="0" tIns="0" rIns="0" bIns="0" anchor="b"/>
          <a:lstStyle>
            <a:lvl1pPr algn="ctr" defTabSz="584200">
              <a:lnSpc>
                <a:spcPct val="100000"/>
              </a:lnSpc>
              <a:defRPr sz="8000">
                <a:latin typeface="+mn-lt"/>
                <a:ea typeface="+mn-ea"/>
                <a:cs typeface="+mn-cs"/>
                <a:sym typeface="ヒラギノ角ゴ ProN W3"/>
              </a:defRPr>
            </a:lvl1pPr>
          </a:lstStyle>
          <a:p>
            <a:pPr lvl="0">
              <a:defRPr sz="1800"/>
            </a:pPr>
            <a:r>
              <a:rPr sz="8000"/>
              <a:t>タイトルテキスト</a:t>
            </a:r>
          </a:p>
        </p:txBody>
      </p:sp>
      <p:sp>
        <p:nvSpPr>
          <p:cNvPr id="7" name="Shape 7"/>
          <p:cNvSpPr>
            <a:spLocks noGrp="1"/>
          </p:cNvSpPr>
          <p:nvPr>
            <p:ph type="body" idx="1"/>
          </p:nvPr>
        </p:nvSpPr>
        <p:spPr>
          <a:xfrm>
            <a:off x="1270000" y="5029200"/>
            <a:ext cx="10464800" cy="1130300"/>
          </a:xfrm>
          <a:prstGeom prst="rect">
            <a:avLst/>
          </a:prstGeom>
        </p:spPr>
        <p:txBody>
          <a:bodyPr lIns="0" tIns="0" rIns="0" bIns="0"/>
          <a:lstStyle>
            <a:lvl1pPr marL="0" indent="0" algn="ctr" defTabSz="584200">
              <a:lnSpc>
                <a:spcPct val="100000"/>
              </a:lnSpc>
              <a:spcBef>
                <a:spcPts val="0"/>
              </a:spcBef>
              <a:buSzTx/>
              <a:buFontTx/>
              <a:buNone/>
              <a:defRPr sz="3200">
                <a:latin typeface="+mn-lt"/>
                <a:ea typeface="+mn-ea"/>
                <a:cs typeface="+mn-cs"/>
                <a:sym typeface="ヒラギノ角ゴ ProN W3"/>
              </a:defRPr>
            </a:lvl1pPr>
            <a:lvl2pPr marL="0" indent="228600" algn="ctr" defTabSz="584200">
              <a:lnSpc>
                <a:spcPct val="100000"/>
              </a:lnSpc>
              <a:spcBef>
                <a:spcPts val="0"/>
              </a:spcBef>
              <a:buSzTx/>
              <a:buFontTx/>
              <a:buNone/>
              <a:defRPr sz="3200">
                <a:latin typeface="+mn-lt"/>
                <a:ea typeface="+mn-ea"/>
                <a:cs typeface="+mn-cs"/>
                <a:sym typeface="ヒラギノ角ゴ ProN W3"/>
              </a:defRPr>
            </a:lvl2pPr>
            <a:lvl3pPr marL="0" indent="457200" algn="ctr" defTabSz="584200">
              <a:lnSpc>
                <a:spcPct val="100000"/>
              </a:lnSpc>
              <a:spcBef>
                <a:spcPts val="0"/>
              </a:spcBef>
              <a:buSzTx/>
              <a:buFontTx/>
              <a:buNone/>
              <a:defRPr sz="3200">
                <a:latin typeface="+mn-lt"/>
                <a:ea typeface="+mn-ea"/>
                <a:cs typeface="+mn-cs"/>
                <a:sym typeface="ヒラギノ角ゴ ProN W3"/>
              </a:defRPr>
            </a:lvl3pPr>
            <a:lvl4pPr marL="0" indent="685800" algn="ctr" defTabSz="584200">
              <a:lnSpc>
                <a:spcPct val="100000"/>
              </a:lnSpc>
              <a:spcBef>
                <a:spcPts val="0"/>
              </a:spcBef>
              <a:buSzTx/>
              <a:buFontTx/>
              <a:buNone/>
              <a:defRPr sz="3200">
                <a:latin typeface="+mn-lt"/>
                <a:ea typeface="+mn-ea"/>
                <a:cs typeface="+mn-cs"/>
                <a:sym typeface="ヒラギノ角ゴ ProN W3"/>
              </a:defRPr>
            </a:lvl4pPr>
            <a:lvl5pPr marL="0" indent="914400" algn="ctr" defTabSz="584200">
              <a:lnSpc>
                <a:spcPct val="100000"/>
              </a:lnSpc>
              <a:spcBef>
                <a:spcPts val="0"/>
              </a:spcBef>
              <a:buSzTx/>
              <a:buFontTx/>
              <a:buNone/>
              <a:defRPr sz="3200">
                <a:latin typeface="+mn-lt"/>
                <a:ea typeface="+mn-ea"/>
                <a:cs typeface="+mn-cs"/>
                <a:sym typeface="ヒラギノ角ゴ ProN W3"/>
              </a:defRPr>
            </a:lvl5pPr>
          </a:lstStyle>
          <a:p>
            <a:pPr lvl="0">
              <a:defRPr sz="1800"/>
            </a:pPr>
            <a:r>
              <a:rPr sz="3200"/>
              <a:t>本文レベル1</a:t>
            </a:r>
          </a:p>
          <a:p>
            <a:pPr lvl="1">
              <a:defRPr sz="1800"/>
            </a:pPr>
            <a:r>
              <a:rPr sz="3200"/>
              <a:t>本文レベル2</a:t>
            </a:r>
          </a:p>
          <a:p>
            <a:pPr lvl="2">
              <a:defRPr sz="1800"/>
            </a:pPr>
            <a:r>
              <a:rPr sz="3200"/>
              <a:t>本文レベル3</a:t>
            </a:r>
          </a:p>
          <a:p>
            <a:pPr lvl="3">
              <a:defRPr sz="1800"/>
            </a:pPr>
            <a:r>
              <a:rPr sz="3200"/>
              <a:t>本文レベル4</a:t>
            </a:r>
          </a:p>
          <a:p>
            <a:pPr lvl="4">
              <a:defRPr sz="1800"/>
            </a:pPr>
            <a:r>
              <a:rPr sz="3200"/>
              <a:t>本文レベル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とコンテンツ">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6200"/>
              <a:t>タイトルテキスト</a:t>
            </a:r>
          </a:p>
        </p:txBody>
      </p:sp>
      <p:sp>
        <p:nvSpPr>
          <p:cNvPr id="32" name="Shape 32"/>
          <p:cNvSpPr>
            <a:spLocks noGrp="1"/>
          </p:cNvSpPr>
          <p:nvPr>
            <p:ph type="body" idx="1"/>
          </p:nvPr>
        </p:nvSpPr>
        <p:spPr>
          <a:prstGeom prst="rect">
            <a:avLst/>
          </a:prstGeom>
        </p:spPr>
        <p:txBody>
          <a:bodyPr/>
          <a:lstStyle/>
          <a:p>
            <a:pPr lvl="0">
              <a:defRPr sz="1800"/>
            </a:pPr>
            <a:r>
              <a:rPr sz="3800"/>
              <a:t>本文レベル1</a:t>
            </a:r>
          </a:p>
          <a:p>
            <a:pPr lvl="1">
              <a:defRPr sz="1800"/>
            </a:pPr>
            <a:r>
              <a:rPr sz="3800"/>
              <a:t>本文レベル2</a:t>
            </a:r>
          </a:p>
          <a:p>
            <a:pPr lvl="2">
              <a:defRPr sz="1800"/>
            </a:pPr>
            <a:r>
              <a:rPr sz="3800"/>
              <a:t>本文レベル3</a:t>
            </a:r>
          </a:p>
          <a:p>
            <a:pPr lvl="3">
              <a:defRPr sz="1800"/>
            </a:pPr>
            <a:r>
              <a:rPr sz="3800"/>
              <a:t>本文レベル4</a:t>
            </a:r>
          </a:p>
          <a:p>
            <a:pPr lvl="4">
              <a:defRPr sz="1800"/>
            </a:pPr>
            <a:r>
              <a:rPr sz="3800"/>
              <a:t>本文レベル 5</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タイトルとコンテンツ">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6200"/>
              <a:t>タイトルテキスト</a:t>
            </a:r>
          </a:p>
        </p:txBody>
      </p:sp>
      <p:sp>
        <p:nvSpPr>
          <p:cNvPr id="36" name="Shape 36"/>
          <p:cNvSpPr>
            <a:spLocks noGrp="1"/>
          </p:cNvSpPr>
          <p:nvPr>
            <p:ph type="body" idx="1"/>
          </p:nvPr>
        </p:nvSpPr>
        <p:spPr>
          <a:prstGeom prst="rect">
            <a:avLst/>
          </a:prstGeom>
        </p:spPr>
        <p:txBody>
          <a:bodyPr/>
          <a:lstStyle/>
          <a:p>
            <a:pPr lvl="0">
              <a:defRPr sz="1800"/>
            </a:pPr>
            <a:r>
              <a:rPr sz="3800"/>
              <a:t>本文レベル1</a:t>
            </a:r>
          </a:p>
          <a:p>
            <a:pPr lvl="1">
              <a:defRPr sz="1800"/>
            </a:pPr>
            <a:r>
              <a:rPr sz="3800"/>
              <a:t>本文レベル2</a:t>
            </a:r>
          </a:p>
          <a:p>
            <a:pPr lvl="2">
              <a:defRPr sz="1800"/>
            </a:pPr>
            <a:r>
              <a:rPr sz="3800"/>
              <a:t>本文レベル3</a:t>
            </a:r>
          </a:p>
          <a:p>
            <a:pPr lvl="3">
              <a:defRPr sz="1800"/>
            </a:pPr>
            <a:r>
              <a:rPr sz="3800"/>
              <a:t>本文レベル4</a:t>
            </a:r>
          </a:p>
          <a:p>
            <a:pPr lvl="4">
              <a:defRPr sz="1800"/>
            </a:pPr>
            <a:r>
              <a:rPr sz="3800"/>
              <a:t>本文レベル 5</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タイトルとコンテンツ">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6200"/>
              <a:t>タイトルテキスト</a:t>
            </a:r>
          </a:p>
        </p:txBody>
      </p:sp>
      <p:sp>
        <p:nvSpPr>
          <p:cNvPr id="40" name="Shape 40"/>
          <p:cNvSpPr>
            <a:spLocks noGrp="1"/>
          </p:cNvSpPr>
          <p:nvPr>
            <p:ph type="body" idx="1"/>
          </p:nvPr>
        </p:nvSpPr>
        <p:spPr>
          <a:prstGeom prst="rect">
            <a:avLst/>
          </a:prstGeom>
        </p:spPr>
        <p:txBody>
          <a:bodyPr/>
          <a:lstStyle/>
          <a:p>
            <a:pPr lvl="0">
              <a:defRPr sz="1800"/>
            </a:pPr>
            <a:r>
              <a:rPr sz="3800"/>
              <a:t>本文レベル1</a:t>
            </a:r>
          </a:p>
          <a:p>
            <a:pPr lvl="1">
              <a:defRPr sz="1800"/>
            </a:pPr>
            <a:r>
              <a:rPr sz="3800"/>
              <a:t>本文レベル2</a:t>
            </a:r>
          </a:p>
          <a:p>
            <a:pPr lvl="2">
              <a:defRPr sz="1800"/>
            </a:pPr>
            <a:r>
              <a:rPr sz="3800"/>
              <a:t>本文レベル3</a:t>
            </a:r>
          </a:p>
          <a:p>
            <a:pPr lvl="3">
              <a:defRPr sz="1800"/>
            </a:pPr>
            <a:r>
              <a:rPr sz="3800"/>
              <a:t>本文レベル4</a:t>
            </a:r>
          </a:p>
          <a:p>
            <a:pPr lvl="4">
              <a:defRPr sz="1800"/>
            </a:pPr>
            <a:r>
              <a:rPr sz="3800"/>
              <a:t>本文レベル 5</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タイトルとコンテンツ">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a:pPr>
            <a:r>
              <a:rPr sz="6200"/>
              <a:t>タイトルテキスト</a:t>
            </a:r>
          </a:p>
        </p:txBody>
      </p:sp>
      <p:sp>
        <p:nvSpPr>
          <p:cNvPr id="44" name="Shape 44"/>
          <p:cNvSpPr>
            <a:spLocks noGrp="1"/>
          </p:cNvSpPr>
          <p:nvPr>
            <p:ph type="body" idx="1"/>
          </p:nvPr>
        </p:nvSpPr>
        <p:spPr>
          <a:prstGeom prst="rect">
            <a:avLst/>
          </a:prstGeom>
        </p:spPr>
        <p:txBody>
          <a:bodyPr/>
          <a:lstStyle/>
          <a:p>
            <a:pPr lvl="0">
              <a:defRPr sz="1800"/>
            </a:pPr>
            <a:r>
              <a:rPr sz="3800"/>
              <a:t>本文レベル1</a:t>
            </a:r>
          </a:p>
          <a:p>
            <a:pPr lvl="1">
              <a:defRPr sz="1800"/>
            </a:pPr>
            <a:r>
              <a:rPr sz="3800"/>
              <a:t>本文レベル2</a:t>
            </a:r>
          </a:p>
          <a:p>
            <a:pPr lvl="2">
              <a:defRPr sz="1800"/>
            </a:pPr>
            <a:r>
              <a:rPr sz="3800"/>
              <a:t>本文レベル3</a:t>
            </a:r>
          </a:p>
          <a:p>
            <a:pPr lvl="3">
              <a:defRPr sz="1800"/>
            </a:pPr>
            <a:r>
              <a:rPr sz="3800"/>
              <a:t>本文レベル4</a:t>
            </a:r>
          </a:p>
          <a:p>
            <a:pPr lvl="4">
              <a:defRPr sz="1800"/>
            </a:pPr>
            <a:r>
              <a:rPr sz="3800"/>
              <a:t>本文レベル 5</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タイトルとコンテンツ">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a:pPr>
            <a:r>
              <a:rPr sz="6200"/>
              <a:t>タイトルテキスト</a:t>
            </a:r>
          </a:p>
        </p:txBody>
      </p:sp>
      <p:sp>
        <p:nvSpPr>
          <p:cNvPr id="48" name="Shape 48"/>
          <p:cNvSpPr>
            <a:spLocks noGrp="1"/>
          </p:cNvSpPr>
          <p:nvPr>
            <p:ph type="body" idx="1"/>
          </p:nvPr>
        </p:nvSpPr>
        <p:spPr>
          <a:prstGeom prst="rect">
            <a:avLst/>
          </a:prstGeom>
        </p:spPr>
        <p:txBody>
          <a:bodyPr/>
          <a:lstStyle/>
          <a:p>
            <a:pPr lvl="0">
              <a:defRPr sz="1800"/>
            </a:pPr>
            <a:r>
              <a:rPr sz="3800"/>
              <a:t>本文レベル1</a:t>
            </a:r>
          </a:p>
          <a:p>
            <a:pPr lvl="1">
              <a:defRPr sz="1800"/>
            </a:pPr>
            <a:r>
              <a:rPr sz="3800"/>
              <a:t>本文レベル2</a:t>
            </a:r>
          </a:p>
          <a:p>
            <a:pPr lvl="2">
              <a:defRPr sz="1800"/>
            </a:pPr>
            <a:r>
              <a:rPr sz="3800"/>
              <a:t>本文レベル3</a:t>
            </a:r>
          </a:p>
          <a:p>
            <a:pPr lvl="3">
              <a:defRPr sz="1800"/>
            </a:pPr>
            <a:r>
              <a:rPr sz="3800"/>
              <a:t>本文レベル4</a:t>
            </a:r>
          </a:p>
          <a:p>
            <a:pPr lvl="4">
              <a:defRPr sz="1800"/>
            </a:pPr>
            <a:r>
              <a:rPr sz="3800"/>
              <a:t>本文レベル 5</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タイトルとコンテンツ">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p>
            <a:pPr lvl="0">
              <a:defRPr sz="1800"/>
            </a:pPr>
            <a:r>
              <a:rPr sz="6200"/>
              <a:t>タイトルテキスト</a:t>
            </a:r>
          </a:p>
        </p:txBody>
      </p:sp>
      <p:sp>
        <p:nvSpPr>
          <p:cNvPr id="52" name="Shape 52"/>
          <p:cNvSpPr>
            <a:spLocks noGrp="1"/>
          </p:cNvSpPr>
          <p:nvPr>
            <p:ph type="body" idx="1"/>
          </p:nvPr>
        </p:nvSpPr>
        <p:spPr>
          <a:prstGeom prst="rect">
            <a:avLst/>
          </a:prstGeom>
        </p:spPr>
        <p:txBody>
          <a:bodyPr/>
          <a:lstStyle/>
          <a:p>
            <a:pPr lvl="0">
              <a:defRPr sz="1800"/>
            </a:pPr>
            <a:r>
              <a:rPr sz="3800"/>
              <a:t>本文レベル1</a:t>
            </a:r>
          </a:p>
          <a:p>
            <a:pPr lvl="1">
              <a:defRPr sz="1800"/>
            </a:pPr>
            <a:r>
              <a:rPr sz="3800"/>
              <a:t>本文レベル2</a:t>
            </a:r>
          </a:p>
          <a:p>
            <a:pPr lvl="2">
              <a:defRPr sz="1800"/>
            </a:pPr>
            <a:r>
              <a:rPr sz="3800"/>
              <a:t>本文レベル3</a:t>
            </a:r>
          </a:p>
          <a:p>
            <a:pPr lvl="3">
              <a:defRPr sz="1800"/>
            </a:pPr>
            <a:r>
              <a:rPr sz="3800"/>
              <a:t>本文レベル4</a:t>
            </a:r>
          </a:p>
          <a:p>
            <a:pPr lvl="4">
              <a:defRPr sz="1800"/>
            </a:pPr>
            <a:r>
              <a:rPr sz="3800"/>
              <a:t>本文レベル 5</a:t>
            </a:r>
          </a:p>
        </p:txBody>
      </p:sp>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9" name="Shape 9"/>
          <p:cNvSpPr>
            <a:spLocks noGrp="1"/>
          </p:cNvSpPr>
          <p:nvPr>
            <p:ph type="title"/>
          </p:nvPr>
        </p:nvSpPr>
        <p:spPr>
          <a:xfrm>
            <a:off x="1270000" y="6718300"/>
            <a:ext cx="10464800" cy="1422400"/>
          </a:xfrm>
          <a:prstGeom prst="rect">
            <a:avLst/>
          </a:prstGeom>
        </p:spPr>
        <p:txBody>
          <a:bodyPr lIns="0" tIns="0" rIns="0" bIns="0" anchor="b"/>
          <a:lstStyle>
            <a:lvl1pPr algn="ctr" defTabSz="584200">
              <a:lnSpc>
                <a:spcPct val="100000"/>
              </a:lnSpc>
              <a:defRPr sz="8000">
                <a:latin typeface="+mn-lt"/>
                <a:ea typeface="+mn-ea"/>
                <a:cs typeface="+mn-cs"/>
                <a:sym typeface="ヒラギノ角ゴ ProN W3"/>
              </a:defRPr>
            </a:lvl1pPr>
          </a:lstStyle>
          <a:p>
            <a:pPr lvl="0">
              <a:defRPr sz="1800"/>
            </a:pPr>
            <a:r>
              <a:rPr sz="8000"/>
              <a:t>タイトルテキスト</a:t>
            </a:r>
          </a:p>
        </p:txBody>
      </p:sp>
      <p:sp>
        <p:nvSpPr>
          <p:cNvPr id="10" name="Shape 10"/>
          <p:cNvSpPr>
            <a:spLocks noGrp="1"/>
          </p:cNvSpPr>
          <p:nvPr>
            <p:ph type="body" idx="1"/>
          </p:nvPr>
        </p:nvSpPr>
        <p:spPr>
          <a:xfrm>
            <a:off x="1270000" y="8191500"/>
            <a:ext cx="10464800" cy="1130300"/>
          </a:xfrm>
          <a:prstGeom prst="rect">
            <a:avLst/>
          </a:prstGeom>
        </p:spPr>
        <p:txBody>
          <a:bodyPr lIns="0" tIns="0" rIns="0" bIns="0"/>
          <a:lstStyle>
            <a:lvl1pPr marL="0" indent="0" algn="ctr" defTabSz="584200">
              <a:lnSpc>
                <a:spcPct val="100000"/>
              </a:lnSpc>
              <a:spcBef>
                <a:spcPts val="0"/>
              </a:spcBef>
              <a:buSzTx/>
              <a:buFontTx/>
              <a:buNone/>
              <a:defRPr sz="3200">
                <a:latin typeface="+mn-lt"/>
                <a:ea typeface="+mn-ea"/>
                <a:cs typeface="+mn-cs"/>
                <a:sym typeface="ヒラギノ角ゴ ProN W3"/>
              </a:defRPr>
            </a:lvl1pPr>
            <a:lvl2pPr marL="0" indent="228600" algn="ctr" defTabSz="584200">
              <a:lnSpc>
                <a:spcPct val="100000"/>
              </a:lnSpc>
              <a:spcBef>
                <a:spcPts val="0"/>
              </a:spcBef>
              <a:buSzTx/>
              <a:buFontTx/>
              <a:buNone/>
              <a:defRPr sz="3200">
                <a:latin typeface="+mn-lt"/>
                <a:ea typeface="+mn-ea"/>
                <a:cs typeface="+mn-cs"/>
                <a:sym typeface="ヒラギノ角ゴ ProN W3"/>
              </a:defRPr>
            </a:lvl2pPr>
            <a:lvl3pPr marL="0" indent="457200" algn="ctr" defTabSz="584200">
              <a:lnSpc>
                <a:spcPct val="100000"/>
              </a:lnSpc>
              <a:spcBef>
                <a:spcPts val="0"/>
              </a:spcBef>
              <a:buSzTx/>
              <a:buFontTx/>
              <a:buNone/>
              <a:defRPr sz="3200">
                <a:latin typeface="+mn-lt"/>
                <a:ea typeface="+mn-ea"/>
                <a:cs typeface="+mn-cs"/>
                <a:sym typeface="ヒラギノ角ゴ ProN W3"/>
              </a:defRPr>
            </a:lvl3pPr>
            <a:lvl4pPr marL="0" indent="685800" algn="ctr" defTabSz="584200">
              <a:lnSpc>
                <a:spcPct val="100000"/>
              </a:lnSpc>
              <a:spcBef>
                <a:spcPts val="0"/>
              </a:spcBef>
              <a:buSzTx/>
              <a:buFontTx/>
              <a:buNone/>
              <a:defRPr sz="3200">
                <a:latin typeface="+mn-lt"/>
                <a:ea typeface="+mn-ea"/>
                <a:cs typeface="+mn-cs"/>
                <a:sym typeface="ヒラギノ角ゴ ProN W3"/>
              </a:defRPr>
            </a:lvl4pPr>
            <a:lvl5pPr marL="0" indent="914400" algn="ctr" defTabSz="584200">
              <a:lnSpc>
                <a:spcPct val="100000"/>
              </a:lnSpc>
              <a:spcBef>
                <a:spcPts val="0"/>
              </a:spcBef>
              <a:buSzTx/>
              <a:buFontTx/>
              <a:buNone/>
              <a:defRPr sz="3200">
                <a:latin typeface="+mn-lt"/>
                <a:ea typeface="+mn-ea"/>
                <a:cs typeface="+mn-cs"/>
                <a:sym typeface="ヒラギノ角ゴ ProN W3"/>
              </a:defRPr>
            </a:lvl5pPr>
          </a:lstStyle>
          <a:p>
            <a:pPr lvl="0">
              <a:defRPr sz="1800"/>
            </a:pPr>
            <a:r>
              <a:rPr sz="3200"/>
              <a:t>本文レベル1</a:t>
            </a:r>
          </a:p>
          <a:p>
            <a:pPr lvl="1">
              <a:defRPr sz="1800"/>
            </a:pPr>
            <a:r>
              <a:rPr sz="3200"/>
              <a:t>本文レベル2</a:t>
            </a:r>
          </a:p>
          <a:p>
            <a:pPr lvl="2">
              <a:defRPr sz="1800"/>
            </a:pPr>
            <a:r>
              <a:rPr sz="3200"/>
              <a:t>本文レベル3</a:t>
            </a:r>
          </a:p>
          <a:p>
            <a:pPr lvl="3">
              <a:defRPr sz="1800"/>
            </a:pPr>
            <a:r>
              <a:rPr sz="3200"/>
              <a:t>本文レベル4</a:t>
            </a:r>
          </a:p>
          <a:p>
            <a:pPr lvl="4">
              <a:defRPr sz="1800"/>
            </a:pPr>
            <a:r>
              <a:rPr sz="3200"/>
              <a:t>本文レベル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12" name="Shape 12"/>
          <p:cNvSpPr>
            <a:spLocks noGrp="1"/>
          </p:cNvSpPr>
          <p:nvPr>
            <p:ph type="title"/>
          </p:nvPr>
        </p:nvSpPr>
        <p:spPr>
          <a:xfrm>
            <a:off x="1270000" y="3225800"/>
            <a:ext cx="10464800" cy="3302000"/>
          </a:xfrm>
          <a:prstGeom prst="rect">
            <a:avLst/>
          </a:prstGeom>
        </p:spPr>
        <p:txBody>
          <a:bodyPr lIns="0" tIns="0" rIns="0" bIns="0"/>
          <a:lstStyle>
            <a:lvl1pPr algn="ctr" defTabSz="584200">
              <a:lnSpc>
                <a:spcPct val="100000"/>
              </a:lnSpc>
              <a:defRPr sz="8000">
                <a:latin typeface="+mn-lt"/>
                <a:ea typeface="+mn-ea"/>
                <a:cs typeface="+mn-cs"/>
                <a:sym typeface="ヒラギノ角ゴ ProN W3"/>
              </a:defRPr>
            </a:lvl1pPr>
          </a:lstStyle>
          <a:p>
            <a:pPr lvl="0">
              <a:defRPr sz="1800"/>
            </a:pPr>
            <a:r>
              <a:rPr sz="8000"/>
              <a:t>タイトルテキスト</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14" name="Shape 14"/>
          <p:cNvSpPr>
            <a:spLocks noGrp="1"/>
          </p:cNvSpPr>
          <p:nvPr>
            <p:ph type="title"/>
          </p:nvPr>
        </p:nvSpPr>
        <p:spPr>
          <a:xfrm>
            <a:off x="952500" y="635000"/>
            <a:ext cx="5334000" cy="3987800"/>
          </a:xfrm>
          <a:prstGeom prst="rect">
            <a:avLst/>
          </a:prstGeom>
        </p:spPr>
        <p:txBody>
          <a:bodyPr lIns="0" tIns="0" rIns="0" bIns="0" anchor="b"/>
          <a:lstStyle>
            <a:lvl1pPr algn="ctr" defTabSz="584200">
              <a:lnSpc>
                <a:spcPct val="100000"/>
              </a:lnSpc>
              <a:defRPr sz="6000">
                <a:latin typeface="+mn-lt"/>
                <a:ea typeface="+mn-ea"/>
                <a:cs typeface="+mn-cs"/>
                <a:sym typeface="ヒラギノ角ゴ ProN W3"/>
              </a:defRPr>
            </a:lvl1pPr>
          </a:lstStyle>
          <a:p>
            <a:pPr lvl="0">
              <a:defRPr sz="1800"/>
            </a:pPr>
            <a:r>
              <a:rPr sz="6000"/>
              <a:t>タイトルテキスト</a:t>
            </a:r>
          </a:p>
        </p:txBody>
      </p:sp>
      <p:sp>
        <p:nvSpPr>
          <p:cNvPr id="15" name="Shape 15"/>
          <p:cNvSpPr>
            <a:spLocks noGrp="1"/>
          </p:cNvSpPr>
          <p:nvPr>
            <p:ph type="body" idx="1"/>
          </p:nvPr>
        </p:nvSpPr>
        <p:spPr>
          <a:xfrm>
            <a:off x="952500" y="4762500"/>
            <a:ext cx="5334000" cy="4102100"/>
          </a:xfrm>
          <a:prstGeom prst="rect">
            <a:avLst/>
          </a:prstGeom>
        </p:spPr>
        <p:txBody>
          <a:bodyPr lIns="0" tIns="0" rIns="0" bIns="0"/>
          <a:lstStyle>
            <a:lvl1pPr marL="0" indent="0" algn="ctr" defTabSz="584200">
              <a:lnSpc>
                <a:spcPct val="100000"/>
              </a:lnSpc>
              <a:spcBef>
                <a:spcPts val="0"/>
              </a:spcBef>
              <a:buSzTx/>
              <a:buFontTx/>
              <a:buNone/>
              <a:defRPr sz="3200">
                <a:latin typeface="+mn-lt"/>
                <a:ea typeface="+mn-ea"/>
                <a:cs typeface="+mn-cs"/>
                <a:sym typeface="ヒラギノ角ゴ ProN W3"/>
              </a:defRPr>
            </a:lvl1pPr>
            <a:lvl2pPr marL="0" indent="228600" algn="ctr" defTabSz="584200">
              <a:lnSpc>
                <a:spcPct val="100000"/>
              </a:lnSpc>
              <a:spcBef>
                <a:spcPts val="0"/>
              </a:spcBef>
              <a:buSzTx/>
              <a:buFontTx/>
              <a:buNone/>
              <a:defRPr sz="3200">
                <a:latin typeface="+mn-lt"/>
                <a:ea typeface="+mn-ea"/>
                <a:cs typeface="+mn-cs"/>
                <a:sym typeface="ヒラギノ角ゴ ProN W3"/>
              </a:defRPr>
            </a:lvl2pPr>
            <a:lvl3pPr marL="0" indent="457200" algn="ctr" defTabSz="584200">
              <a:lnSpc>
                <a:spcPct val="100000"/>
              </a:lnSpc>
              <a:spcBef>
                <a:spcPts val="0"/>
              </a:spcBef>
              <a:buSzTx/>
              <a:buFontTx/>
              <a:buNone/>
              <a:defRPr sz="3200">
                <a:latin typeface="+mn-lt"/>
                <a:ea typeface="+mn-ea"/>
                <a:cs typeface="+mn-cs"/>
                <a:sym typeface="ヒラギノ角ゴ ProN W3"/>
              </a:defRPr>
            </a:lvl3pPr>
            <a:lvl4pPr marL="0" indent="685800" algn="ctr" defTabSz="584200">
              <a:lnSpc>
                <a:spcPct val="100000"/>
              </a:lnSpc>
              <a:spcBef>
                <a:spcPts val="0"/>
              </a:spcBef>
              <a:buSzTx/>
              <a:buFontTx/>
              <a:buNone/>
              <a:defRPr sz="3200">
                <a:latin typeface="+mn-lt"/>
                <a:ea typeface="+mn-ea"/>
                <a:cs typeface="+mn-cs"/>
                <a:sym typeface="ヒラギノ角ゴ ProN W3"/>
              </a:defRPr>
            </a:lvl4pPr>
            <a:lvl5pPr marL="0" indent="914400" algn="ctr" defTabSz="584200">
              <a:lnSpc>
                <a:spcPct val="100000"/>
              </a:lnSpc>
              <a:spcBef>
                <a:spcPts val="0"/>
              </a:spcBef>
              <a:buSzTx/>
              <a:buFontTx/>
              <a:buNone/>
              <a:defRPr sz="3200">
                <a:latin typeface="+mn-lt"/>
                <a:ea typeface="+mn-ea"/>
                <a:cs typeface="+mn-cs"/>
                <a:sym typeface="ヒラギノ角ゴ ProN W3"/>
              </a:defRPr>
            </a:lvl5pPr>
          </a:lstStyle>
          <a:p>
            <a:pPr lvl="0">
              <a:defRPr sz="1800"/>
            </a:pPr>
            <a:r>
              <a:rPr sz="3200"/>
              <a:t>本文レベル1</a:t>
            </a:r>
          </a:p>
          <a:p>
            <a:pPr lvl="1">
              <a:defRPr sz="1800"/>
            </a:pPr>
            <a:r>
              <a:rPr sz="3200"/>
              <a:t>本文レベル2</a:t>
            </a:r>
          </a:p>
          <a:p>
            <a:pPr lvl="2">
              <a:defRPr sz="1800"/>
            </a:pPr>
            <a:r>
              <a:rPr sz="3200"/>
              <a:t>本文レベル3</a:t>
            </a:r>
          </a:p>
          <a:p>
            <a:pPr lvl="3">
              <a:defRPr sz="1800"/>
            </a:pPr>
            <a:r>
              <a:rPr sz="3200"/>
              <a:t>本文レベル4</a:t>
            </a:r>
          </a:p>
          <a:p>
            <a:pPr lvl="4">
              <a:defRPr sz="1800"/>
            </a:pPr>
            <a:r>
              <a:rPr sz="3200"/>
              <a:t>本文レベル 5</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17" name="Shape 17"/>
          <p:cNvSpPr>
            <a:spLocks noGrp="1"/>
          </p:cNvSpPr>
          <p:nvPr>
            <p:ph type="title"/>
          </p:nvPr>
        </p:nvSpPr>
        <p:spPr>
          <a:xfrm>
            <a:off x="952500" y="444500"/>
            <a:ext cx="11099800" cy="2159000"/>
          </a:xfrm>
          <a:prstGeom prst="rect">
            <a:avLst/>
          </a:prstGeom>
        </p:spPr>
        <p:txBody>
          <a:bodyPr lIns="0" tIns="0" rIns="0" bIns="0"/>
          <a:lstStyle>
            <a:lvl1pPr algn="ctr" defTabSz="584200">
              <a:lnSpc>
                <a:spcPct val="100000"/>
              </a:lnSpc>
              <a:defRPr sz="8000">
                <a:latin typeface="+mn-lt"/>
                <a:ea typeface="+mn-ea"/>
                <a:cs typeface="+mn-cs"/>
                <a:sym typeface="ヒラギノ角ゴ ProN W3"/>
              </a:defRPr>
            </a:lvl1pPr>
          </a:lstStyle>
          <a:p>
            <a:pPr lvl="0">
              <a:defRPr sz="1800"/>
            </a:pPr>
            <a:r>
              <a:rPr sz="8000"/>
              <a:t>タイトルテキスト</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19" name="Shape 19"/>
          <p:cNvSpPr>
            <a:spLocks noGrp="1"/>
          </p:cNvSpPr>
          <p:nvPr>
            <p:ph type="title"/>
          </p:nvPr>
        </p:nvSpPr>
        <p:spPr>
          <a:xfrm>
            <a:off x="952500" y="444500"/>
            <a:ext cx="11099800" cy="2159000"/>
          </a:xfrm>
          <a:prstGeom prst="rect">
            <a:avLst/>
          </a:prstGeom>
        </p:spPr>
        <p:txBody>
          <a:bodyPr lIns="0" tIns="0" rIns="0" bIns="0"/>
          <a:lstStyle>
            <a:lvl1pPr algn="ctr" defTabSz="584200">
              <a:lnSpc>
                <a:spcPct val="100000"/>
              </a:lnSpc>
              <a:defRPr sz="8000">
                <a:latin typeface="+mn-lt"/>
                <a:ea typeface="+mn-ea"/>
                <a:cs typeface="+mn-cs"/>
                <a:sym typeface="ヒラギノ角ゴ ProN W3"/>
              </a:defRPr>
            </a:lvl1pPr>
          </a:lstStyle>
          <a:p>
            <a:pPr lvl="0">
              <a:defRPr sz="1800"/>
            </a:pPr>
            <a:r>
              <a:rPr sz="8000"/>
              <a:t>タイトルテキスト</a:t>
            </a:r>
          </a:p>
        </p:txBody>
      </p:sp>
      <p:sp>
        <p:nvSpPr>
          <p:cNvPr id="20" name="Shape 20"/>
          <p:cNvSpPr>
            <a:spLocks noGrp="1"/>
          </p:cNvSpPr>
          <p:nvPr>
            <p:ph type="body" idx="1"/>
          </p:nvPr>
        </p:nvSpPr>
        <p:spPr>
          <a:xfrm>
            <a:off x="952500" y="2603500"/>
            <a:ext cx="11099800" cy="6286500"/>
          </a:xfrm>
          <a:prstGeom prst="rect">
            <a:avLst/>
          </a:prstGeom>
        </p:spPr>
        <p:txBody>
          <a:bodyPr lIns="0" tIns="0" rIns="0" bIns="0" anchor="ctr"/>
          <a:lstStyle>
            <a:lvl1pPr marL="444500" indent="-444500" defTabSz="584200">
              <a:lnSpc>
                <a:spcPct val="100000"/>
              </a:lnSpc>
              <a:spcBef>
                <a:spcPts val="4200"/>
              </a:spcBef>
              <a:buSzPct val="75000"/>
              <a:buFontTx/>
              <a:defRPr sz="3600">
                <a:latin typeface="+mn-lt"/>
                <a:ea typeface="+mn-ea"/>
                <a:cs typeface="+mn-cs"/>
                <a:sym typeface="ヒラギノ角ゴ ProN W3"/>
              </a:defRPr>
            </a:lvl1pPr>
            <a:lvl2pPr marL="889000" indent="-444500" defTabSz="584200">
              <a:lnSpc>
                <a:spcPct val="100000"/>
              </a:lnSpc>
              <a:spcBef>
                <a:spcPts val="4200"/>
              </a:spcBef>
              <a:buSzPct val="75000"/>
              <a:buFontTx/>
              <a:defRPr sz="3600">
                <a:latin typeface="+mn-lt"/>
                <a:ea typeface="+mn-ea"/>
                <a:cs typeface="+mn-cs"/>
                <a:sym typeface="ヒラギノ角ゴ ProN W3"/>
              </a:defRPr>
            </a:lvl2pPr>
            <a:lvl3pPr marL="1333500" indent="-444500" defTabSz="584200">
              <a:lnSpc>
                <a:spcPct val="100000"/>
              </a:lnSpc>
              <a:spcBef>
                <a:spcPts val="4200"/>
              </a:spcBef>
              <a:buSzPct val="75000"/>
              <a:buFontTx/>
              <a:defRPr sz="3600">
                <a:latin typeface="+mn-lt"/>
                <a:ea typeface="+mn-ea"/>
                <a:cs typeface="+mn-cs"/>
                <a:sym typeface="ヒラギノ角ゴ ProN W3"/>
              </a:defRPr>
            </a:lvl3pPr>
            <a:lvl4pPr marL="1778000" indent="-444500" defTabSz="584200">
              <a:lnSpc>
                <a:spcPct val="100000"/>
              </a:lnSpc>
              <a:spcBef>
                <a:spcPts val="4200"/>
              </a:spcBef>
              <a:buSzPct val="75000"/>
              <a:buFontTx/>
              <a:defRPr sz="3600">
                <a:latin typeface="+mn-lt"/>
                <a:ea typeface="+mn-ea"/>
                <a:cs typeface="+mn-cs"/>
                <a:sym typeface="ヒラギノ角ゴ ProN W3"/>
              </a:defRPr>
            </a:lvl4pPr>
            <a:lvl5pPr marL="2222500" indent="-444500" defTabSz="584200">
              <a:lnSpc>
                <a:spcPct val="100000"/>
              </a:lnSpc>
              <a:spcBef>
                <a:spcPts val="4200"/>
              </a:spcBef>
              <a:buSzPct val="75000"/>
              <a:buFontTx/>
              <a:defRPr sz="3600">
                <a:latin typeface="+mn-lt"/>
                <a:ea typeface="+mn-ea"/>
                <a:cs typeface="+mn-cs"/>
                <a:sym typeface="ヒラギノ角ゴ ProN W3"/>
              </a:defRPr>
            </a:lvl5pPr>
          </a:lstStyle>
          <a:p>
            <a:pPr lvl="0">
              <a:defRPr sz="1800"/>
            </a:pPr>
            <a:r>
              <a:rPr sz="3600"/>
              <a:t>本文レベル1</a:t>
            </a:r>
          </a:p>
          <a:p>
            <a:pPr lvl="1">
              <a:defRPr sz="1800"/>
            </a:pPr>
            <a:r>
              <a:rPr sz="3600"/>
              <a:t>本文レベル2</a:t>
            </a:r>
          </a:p>
          <a:p>
            <a:pPr lvl="2">
              <a:defRPr sz="1800"/>
            </a:pPr>
            <a:r>
              <a:rPr sz="3600"/>
              <a:t>本文レベル3</a:t>
            </a:r>
          </a:p>
          <a:p>
            <a:pPr lvl="3">
              <a:defRPr sz="1800"/>
            </a:pPr>
            <a:r>
              <a:rPr sz="3600"/>
              <a:t>本文レベル4</a:t>
            </a:r>
          </a:p>
          <a:p>
            <a:pPr lvl="4">
              <a:defRPr sz="1800"/>
            </a:pPr>
            <a:r>
              <a:rPr sz="3600"/>
              <a:t>本文レベル 5</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22" name="Shape 22"/>
          <p:cNvSpPr>
            <a:spLocks noGrp="1"/>
          </p:cNvSpPr>
          <p:nvPr>
            <p:ph type="title"/>
          </p:nvPr>
        </p:nvSpPr>
        <p:spPr>
          <a:xfrm>
            <a:off x="952500" y="444500"/>
            <a:ext cx="11099800" cy="2159000"/>
          </a:xfrm>
          <a:prstGeom prst="rect">
            <a:avLst/>
          </a:prstGeom>
        </p:spPr>
        <p:txBody>
          <a:bodyPr lIns="0" tIns="0" rIns="0" bIns="0"/>
          <a:lstStyle>
            <a:lvl1pPr algn="ctr" defTabSz="584200">
              <a:lnSpc>
                <a:spcPct val="100000"/>
              </a:lnSpc>
              <a:defRPr sz="8000">
                <a:latin typeface="+mn-lt"/>
                <a:ea typeface="+mn-ea"/>
                <a:cs typeface="+mn-cs"/>
                <a:sym typeface="ヒラギノ角ゴ ProN W3"/>
              </a:defRPr>
            </a:lvl1pPr>
          </a:lstStyle>
          <a:p>
            <a:pPr lvl="0">
              <a:defRPr sz="1800"/>
            </a:pPr>
            <a:r>
              <a:rPr sz="8000"/>
              <a:t>タイトルテキスト</a:t>
            </a:r>
          </a:p>
        </p:txBody>
      </p:sp>
      <p:sp>
        <p:nvSpPr>
          <p:cNvPr id="23" name="Shape 23"/>
          <p:cNvSpPr>
            <a:spLocks noGrp="1"/>
          </p:cNvSpPr>
          <p:nvPr>
            <p:ph type="body" idx="1"/>
          </p:nvPr>
        </p:nvSpPr>
        <p:spPr>
          <a:xfrm>
            <a:off x="952500" y="2603500"/>
            <a:ext cx="5334000" cy="6286500"/>
          </a:xfrm>
          <a:prstGeom prst="rect">
            <a:avLst/>
          </a:prstGeom>
        </p:spPr>
        <p:txBody>
          <a:bodyPr lIns="0" tIns="0" rIns="0" bIns="0" anchor="ctr"/>
          <a:lstStyle>
            <a:lvl1pPr marL="342900" indent="-342900" defTabSz="584200">
              <a:lnSpc>
                <a:spcPct val="100000"/>
              </a:lnSpc>
              <a:spcBef>
                <a:spcPts val="3200"/>
              </a:spcBef>
              <a:buSzPct val="75000"/>
              <a:buFontTx/>
              <a:defRPr sz="2800">
                <a:latin typeface="+mn-lt"/>
                <a:ea typeface="+mn-ea"/>
                <a:cs typeface="+mn-cs"/>
                <a:sym typeface="ヒラギノ角ゴ ProN W3"/>
              </a:defRPr>
            </a:lvl1pPr>
            <a:lvl2pPr marL="685800" indent="-342900" defTabSz="584200">
              <a:lnSpc>
                <a:spcPct val="100000"/>
              </a:lnSpc>
              <a:spcBef>
                <a:spcPts val="3200"/>
              </a:spcBef>
              <a:buSzPct val="75000"/>
              <a:buFontTx/>
              <a:defRPr sz="2800">
                <a:latin typeface="+mn-lt"/>
                <a:ea typeface="+mn-ea"/>
                <a:cs typeface="+mn-cs"/>
                <a:sym typeface="ヒラギノ角ゴ ProN W3"/>
              </a:defRPr>
            </a:lvl2pPr>
            <a:lvl3pPr marL="1028700" indent="-342900" defTabSz="584200">
              <a:lnSpc>
                <a:spcPct val="100000"/>
              </a:lnSpc>
              <a:spcBef>
                <a:spcPts val="3200"/>
              </a:spcBef>
              <a:buSzPct val="75000"/>
              <a:buFontTx/>
              <a:defRPr sz="2800">
                <a:latin typeface="+mn-lt"/>
                <a:ea typeface="+mn-ea"/>
                <a:cs typeface="+mn-cs"/>
                <a:sym typeface="ヒラギノ角ゴ ProN W3"/>
              </a:defRPr>
            </a:lvl3pPr>
            <a:lvl4pPr marL="1371600" indent="-342900" defTabSz="584200">
              <a:lnSpc>
                <a:spcPct val="100000"/>
              </a:lnSpc>
              <a:spcBef>
                <a:spcPts val="3200"/>
              </a:spcBef>
              <a:buSzPct val="75000"/>
              <a:buFontTx/>
              <a:defRPr sz="2800">
                <a:latin typeface="+mn-lt"/>
                <a:ea typeface="+mn-ea"/>
                <a:cs typeface="+mn-cs"/>
                <a:sym typeface="ヒラギノ角ゴ ProN W3"/>
              </a:defRPr>
            </a:lvl4pPr>
            <a:lvl5pPr marL="1714500" indent="-342900" defTabSz="584200">
              <a:lnSpc>
                <a:spcPct val="100000"/>
              </a:lnSpc>
              <a:spcBef>
                <a:spcPts val="3200"/>
              </a:spcBef>
              <a:buSzPct val="75000"/>
              <a:buFontTx/>
              <a:defRPr sz="2800">
                <a:latin typeface="+mn-lt"/>
                <a:ea typeface="+mn-ea"/>
                <a:cs typeface="+mn-cs"/>
                <a:sym typeface="ヒラギノ角ゴ ProN W3"/>
              </a:defRPr>
            </a:lvl5pPr>
          </a:lstStyle>
          <a:p>
            <a:pPr lvl="0">
              <a:defRPr sz="1800"/>
            </a:pPr>
            <a:r>
              <a:rPr sz="2800"/>
              <a:t>本文レベル1</a:t>
            </a:r>
          </a:p>
          <a:p>
            <a:pPr lvl="1">
              <a:defRPr sz="1800"/>
            </a:pPr>
            <a:r>
              <a:rPr sz="2800"/>
              <a:t>本文レベル2</a:t>
            </a:r>
          </a:p>
          <a:p>
            <a:pPr lvl="2">
              <a:defRPr sz="1800"/>
            </a:pPr>
            <a:r>
              <a:rPr sz="2800"/>
              <a:t>本文レベル3</a:t>
            </a:r>
          </a:p>
          <a:p>
            <a:pPr lvl="3">
              <a:defRPr sz="1800"/>
            </a:pPr>
            <a:r>
              <a:rPr sz="2800"/>
              <a:t>本文レベル4</a:t>
            </a:r>
          </a:p>
          <a:p>
            <a:pPr lvl="4">
              <a:defRPr sz="1800"/>
            </a:pPr>
            <a:r>
              <a:rPr sz="2800"/>
              <a:t>本文レベル 5</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25" name="Shape 25"/>
          <p:cNvSpPr>
            <a:spLocks noGrp="1"/>
          </p:cNvSpPr>
          <p:nvPr>
            <p:ph type="body" idx="1"/>
          </p:nvPr>
        </p:nvSpPr>
        <p:spPr>
          <a:xfrm>
            <a:off x="952500" y="1270000"/>
            <a:ext cx="11099800" cy="7213600"/>
          </a:xfrm>
          <a:prstGeom prst="rect">
            <a:avLst/>
          </a:prstGeom>
        </p:spPr>
        <p:txBody>
          <a:bodyPr lIns="0" tIns="0" rIns="0" bIns="0" anchor="ctr"/>
          <a:lstStyle>
            <a:lvl1pPr marL="444500" indent="-444500" defTabSz="584200">
              <a:lnSpc>
                <a:spcPct val="100000"/>
              </a:lnSpc>
              <a:spcBef>
                <a:spcPts val="4200"/>
              </a:spcBef>
              <a:buSzPct val="75000"/>
              <a:buFontTx/>
              <a:defRPr sz="3600">
                <a:latin typeface="+mn-lt"/>
                <a:ea typeface="+mn-ea"/>
                <a:cs typeface="+mn-cs"/>
                <a:sym typeface="ヒラギノ角ゴ ProN W3"/>
              </a:defRPr>
            </a:lvl1pPr>
            <a:lvl2pPr marL="889000" indent="-444500" defTabSz="584200">
              <a:lnSpc>
                <a:spcPct val="100000"/>
              </a:lnSpc>
              <a:spcBef>
                <a:spcPts val="4200"/>
              </a:spcBef>
              <a:buSzPct val="75000"/>
              <a:buFontTx/>
              <a:defRPr sz="3600">
                <a:latin typeface="+mn-lt"/>
                <a:ea typeface="+mn-ea"/>
                <a:cs typeface="+mn-cs"/>
                <a:sym typeface="ヒラギノ角ゴ ProN W3"/>
              </a:defRPr>
            </a:lvl2pPr>
            <a:lvl3pPr marL="1333500" indent="-444500" defTabSz="584200">
              <a:lnSpc>
                <a:spcPct val="100000"/>
              </a:lnSpc>
              <a:spcBef>
                <a:spcPts val="4200"/>
              </a:spcBef>
              <a:buSzPct val="75000"/>
              <a:buFontTx/>
              <a:defRPr sz="3600">
                <a:latin typeface="+mn-lt"/>
                <a:ea typeface="+mn-ea"/>
                <a:cs typeface="+mn-cs"/>
                <a:sym typeface="ヒラギノ角ゴ ProN W3"/>
              </a:defRPr>
            </a:lvl3pPr>
            <a:lvl4pPr marL="1778000" indent="-444500" defTabSz="584200">
              <a:lnSpc>
                <a:spcPct val="100000"/>
              </a:lnSpc>
              <a:spcBef>
                <a:spcPts val="4200"/>
              </a:spcBef>
              <a:buSzPct val="75000"/>
              <a:buFontTx/>
              <a:defRPr sz="3600">
                <a:latin typeface="+mn-lt"/>
                <a:ea typeface="+mn-ea"/>
                <a:cs typeface="+mn-cs"/>
                <a:sym typeface="ヒラギノ角ゴ ProN W3"/>
              </a:defRPr>
            </a:lvl4pPr>
            <a:lvl5pPr marL="2222500" indent="-444500" defTabSz="584200">
              <a:lnSpc>
                <a:spcPct val="100000"/>
              </a:lnSpc>
              <a:spcBef>
                <a:spcPts val="4200"/>
              </a:spcBef>
              <a:buSzPct val="75000"/>
              <a:buFontTx/>
              <a:defRPr sz="3600">
                <a:latin typeface="+mn-lt"/>
                <a:ea typeface="+mn-ea"/>
                <a:cs typeface="+mn-cs"/>
                <a:sym typeface="ヒラギノ角ゴ ProN W3"/>
              </a:defRPr>
            </a:lvl5pPr>
          </a:lstStyle>
          <a:p>
            <a:pPr lvl="0">
              <a:defRPr sz="1800"/>
            </a:pPr>
            <a:r>
              <a:rPr sz="3600"/>
              <a:t>本文レベル1</a:t>
            </a:r>
          </a:p>
          <a:p>
            <a:pPr lvl="1">
              <a:defRPr sz="1800"/>
            </a:pPr>
            <a:r>
              <a:rPr sz="3600"/>
              <a:t>本文レベル2</a:t>
            </a:r>
          </a:p>
          <a:p>
            <a:pPr lvl="2">
              <a:defRPr sz="1800"/>
            </a:pPr>
            <a:r>
              <a:rPr sz="3600"/>
              <a:t>本文レベル3</a:t>
            </a:r>
          </a:p>
          <a:p>
            <a:pPr lvl="3">
              <a:defRPr sz="1800"/>
            </a:pPr>
            <a:r>
              <a:rPr sz="3600"/>
              <a:t>本文レベル4</a:t>
            </a:r>
          </a:p>
          <a:p>
            <a:pPr lvl="4">
              <a:defRPr sz="1800"/>
            </a:pPr>
            <a:r>
              <a:rPr sz="3600"/>
              <a:t>本文レベル 5</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4079" y="327381"/>
            <a:ext cx="11216641" cy="2269064"/>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nchor="ctr">
            <a:normAutofit/>
          </a:bodyPr>
          <a:lstStyle/>
          <a:p>
            <a:pPr lvl="0">
              <a:defRPr sz="1800"/>
            </a:pPr>
            <a:r>
              <a:rPr sz="6200"/>
              <a:t>タイトルテキスト</a:t>
            </a:r>
          </a:p>
        </p:txBody>
      </p:sp>
      <p:sp>
        <p:nvSpPr>
          <p:cNvPr id="3" name="Shape 3"/>
          <p:cNvSpPr>
            <a:spLocks noGrp="1"/>
          </p:cNvSpPr>
          <p:nvPr>
            <p:ph type="body" idx="1"/>
          </p:nvPr>
        </p:nvSpPr>
        <p:spPr>
          <a:xfrm>
            <a:off x="894079" y="2596444"/>
            <a:ext cx="11216641" cy="7157156"/>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normAutofit/>
          </a:bodyPr>
          <a:lstStyle/>
          <a:p>
            <a:pPr lvl="0">
              <a:defRPr sz="1800"/>
            </a:pPr>
            <a:r>
              <a:rPr sz="3800"/>
              <a:t>本文レベル1</a:t>
            </a:r>
          </a:p>
          <a:p>
            <a:pPr lvl="1">
              <a:defRPr sz="1800"/>
            </a:pPr>
            <a:r>
              <a:rPr sz="3800"/>
              <a:t>本文レベル2</a:t>
            </a:r>
          </a:p>
          <a:p>
            <a:pPr lvl="2">
              <a:defRPr sz="1800"/>
            </a:pPr>
            <a:r>
              <a:rPr sz="3800"/>
              <a:t>本文レベル3</a:t>
            </a:r>
          </a:p>
          <a:p>
            <a:pPr lvl="3">
              <a:defRPr sz="1800"/>
            </a:pPr>
            <a:r>
              <a:rPr sz="3800"/>
              <a:t>本文レベル4</a:t>
            </a:r>
          </a:p>
          <a:p>
            <a:pPr lvl="4">
              <a:defRPr sz="1800"/>
            </a:pPr>
            <a:r>
              <a:rPr sz="3800"/>
              <a:t>本文レベル 5</a:t>
            </a:r>
          </a:p>
        </p:txBody>
      </p:sp>
      <p:sp>
        <p:nvSpPr>
          <p:cNvPr id="4" name="Shape 4"/>
          <p:cNvSpPr>
            <a:spLocks noGrp="1"/>
          </p:cNvSpPr>
          <p:nvPr>
            <p:ph type="sldNum" sz="quarter" idx="2"/>
          </p:nvPr>
        </p:nvSpPr>
        <p:spPr>
          <a:xfrm>
            <a:off x="9184640" y="9114114"/>
            <a:ext cx="2926081" cy="371349"/>
          </a:xfrm>
          <a:prstGeom prst="rect">
            <a:avLst/>
          </a:prstGeom>
          <a:ln w="12700">
            <a:miter lim="400000"/>
          </a:ln>
        </p:spPr>
        <p:txBody>
          <a:bodyPr lIns="65023" tIns="65023" rIns="65023" bIns="65023" anchor="ctr">
            <a:spAutoFit/>
          </a:bodyPr>
          <a:lstStyle>
            <a:lvl1pPr algn="r" defTabSz="914400">
              <a:defRPr sz="1600">
                <a:solidFill>
                  <a:srgbClr val="888888"/>
                </a:solidFill>
                <a:latin typeface="Calibri"/>
                <a:ea typeface="Calibri"/>
                <a:cs typeface="Calibri"/>
                <a:sym typeface="Calibri"/>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a:lnSpc>
          <a:spcPct val="90000"/>
        </a:lnSpc>
        <a:defRPr sz="6200">
          <a:latin typeface="Calibri Light"/>
          <a:ea typeface="Calibri Light"/>
          <a:cs typeface="Calibri Light"/>
          <a:sym typeface="Calibri Light"/>
        </a:defRPr>
      </a:lvl1pPr>
      <a:lvl2pPr>
        <a:lnSpc>
          <a:spcPct val="90000"/>
        </a:lnSpc>
        <a:defRPr sz="6200">
          <a:latin typeface="Calibri Light"/>
          <a:ea typeface="Calibri Light"/>
          <a:cs typeface="Calibri Light"/>
          <a:sym typeface="Calibri Light"/>
        </a:defRPr>
      </a:lvl2pPr>
      <a:lvl3pPr>
        <a:lnSpc>
          <a:spcPct val="90000"/>
        </a:lnSpc>
        <a:defRPr sz="6200">
          <a:latin typeface="Calibri Light"/>
          <a:ea typeface="Calibri Light"/>
          <a:cs typeface="Calibri Light"/>
          <a:sym typeface="Calibri Light"/>
        </a:defRPr>
      </a:lvl3pPr>
      <a:lvl4pPr>
        <a:lnSpc>
          <a:spcPct val="90000"/>
        </a:lnSpc>
        <a:defRPr sz="6200">
          <a:latin typeface="Calibri Light"/>
          <a:ea typeface="Calibri Light"/>
          <a:cs typeface="Calibri Light"/>
          <a:sym typeface="Calibri Light"/>
        </a:defRPr>
      </a:lvl4pPr>
      <a:lvl5pPr>
        <a:lnSpc>
          <a:spcPct val="90000"/>
        </a:lnSpc>
        <a:defRPr sz="6200">
          <a:latin typeface="Calibri Light"/>
          <a:ea typeface="Calibri Light"/>
          <a:cs typeface="Calibri Light"/>
          <a:sym typeface="Calibri Light"/>
        </a:defRPr>
      </a:lvl5pPr>
      <a:lvl6pPr>
        <a:lnSpc>
          <a:spcPct val="90000"/>
        </a:lnSpc>
        <a:defRPr sz="6200">
          <a:latin typeface="Calibri Light"/>
          <a:ea typeface="Calibri Light"/>
          <a:cs typeface="Calibri Light"/>
          <a:sym typeface="Calibri Light"/>
        </a:defRPr>
      </a:lvl6pPr>
      <a:lvl7pPr>
        <a:lnSpc>
          <a:spcPct val="90000"/>
        </a:lnSpc>
        <a:defRPr sz="6200">
          <a:latin typeface="Calibri Light"/>
          <a:ea typeface="Calibri Light"/>
          <a:cs typeface="Calibri Light"/>
          <a:sym typeface="Calibri Light"/>
        </a:defRPr>
      </a:lvl7pPr>
      <a:lvl8pPr>
        <a:lnSpc>
          <a:spcPct val="90000"/>
        </a:lnSpc>
        <a:defRPr sz="6200">
          <a:latin typeface="Calibri Light"/>
          <a:ea typeface="Calibri Light"/>
          <a:cs typeface="Calibri Light"/>
          <a:sym typeface="Calibri Light"/>
        </a:defRPr>
      </a:lvl8pPr>
      <a:lvl9pPr>
        <a:lnSpc>
          <a:spcPct val="90000"/>
        </a:lnSpc>
        <a:defRPr sz="6200">
          <a:latin typeface="Calibri Light"/>
          <a:ea typeface="Calibri Light"/>
          <a:cs typeface="Calibri Light"/>
          <a:sym typeface="Calibri Light"/>
        </a:defRPr>
      </a:lvl9pPr>
    </p:titleStyle>
    <p:bodyStyle>
      <a:lvl1pPr marL="310242" indent="-310242">
        <a:lnSpc>
          <a:spcPct val="90000"/>
        </a:lnSpc>
        <a:spcBef>
          <a:spcPts val="1000"/>
        </a:spcBef>
        <a:buSzPct val="100000"/>
        <a:buFont typeface="Arial"/>
        <a:buChar char="•"/>
        <a:defRPr sz="3800">
          <a:latin typeface="Calibri"/>
          <a:ea typeface="Calibri"/>
          <a:cs typeface="Calibri"/>
          <a:sym typeface="Calibri"/>
        </a:defRPr>
      </a:lvl1pPr>
      <a:lvl2pPr marL="819150" indent="-361950">
        <a:lnSpc>
          <a:spcPct val="90000"/>
        </a:lnSpc>
        <a:spcBef>
          <a:spcPts val="1000"/>
        </a:spcBef>
        <a:buSzPct val="100000"/>
        <a:buFont typeface="Arial"/>
        <a:buChar char="•"/>
        <a:defRPr sz="3800">
          <a:latin typeface="Calibri"/>
          <a:ea typeface="Calibri"/>
          <a:cs typeface="Calibri"/>
          <a:sym typeface="Calibri"/>
        </a:defRPr>
      </a:lvl2pPr>
      <a:lvl3pPr marL="1348739" indent="-434339">
        <a:lnSpc>
          <a:spcPct val="90000"/>
        </a:lnSpc>
        <a:spcBef>
          <a:spcPts val="1000"/>
        </a:spcBef>
        <a:buSzPct val="100000"/>
        <a:buFont typeface="Arial"/>
        <a:buChar char="•"/>
        <a:defRPr sz="3800">
          <a:latin typeface="Calibri"/>
          <a:ea typeface="Calibri"/>
          <a:cs typeface="Calibri"/>
          <a:sym typeface="Calibri"/>
        </a:defRPr>
      </a:lvl3pPr>
      <a:lvl4pPr marL="1854200" indent="-482600">
        <a:lnSpc>
          <a:spcPct val="90000"/>
        </a:lnSpc>
        <a:spcBef>
          <a:spcPts val="1000"/>
        </a:spcBef>
        <a:buSzPct val="100000"/>
        <a:buFont typeface="Arial"/>
        <a:buChar char="•"/>
        <a:defRPr sz="3800">
          <a:latin typeface="Calibri"/>
          <a:ea typeface="Calibri"/>
          <a:cs typeface="Calibri"/>
          <a:sym typeface="Calibri"/>
        </a:defRPr>
      </a:lvl4pPr>
      <a:lvl5pPr marL="2311400" indent="-482600">
        <a:lnSpc>
          <a:spcPct val="90000"/>
        </a:lnSpc>
        <a:spcBef>
          <a:spcPts val="1000"/>
        </a:spcBef>
        <a:buSzPct val="100000"/>
        <a:buFont typeface="Arial"/>
        <a:buChar char="•"/>
        <a:defRPr sz="3800">
          <a:latin typeface="Calibri"/>
          <a:ea typeface="Calibri"/>
          <a:cs typeface="Calibri"/>
          <a:sym typeface="Calibri"/>
        </a:defRPr>
      </a:lvl5pPr>
      <a:lvl6pPr marL="2768600" indent="-482600">
        <a:lnSpc>
          <a:spcPct val="90000"/>
        </a:lnSpc>
        <a:spcBef>
          <a:spcPts val="1000"/>
        </a:spcBef>
        <a:buSzPct val="100000"/>
        <a:buFont typeface="Arial"/>
        <a:buChar char="•"/>
        <a:defRPr sz="3800">
          <a:latin typeface="Calibri"/>
          <a:ea typeface="Calibri"/>
          <a:cs typeface="Calibri"/>
          <a:sym typeface="Calibri"/>
        </a:defRPr>
      </a:lvl6pPr>
      <a:lvl7pPr marL="3225800" indent="-482600">
        <a:lnSpc>
          <a:spcPct val="90000"/>
        </a:lnSpc>
        <a:spcBef>
          <a:spcPts val="1000"/>
        </a:spcBef>
        <a:buSzPct val="100000"/>
        <a:buFont typeface="Arial"/>
        <a:buChar char="•"/>
        <a:defRPr sz="3800">
          <a:latin typeface="Calibri"/>
          <a:ea typeface="Calibri"/>
          <a:cs typeface="Calibri"/>
          <a:sym typeface="Calibri"/>
        </a:defRPr>
      </a:lvl7pPr>
      <a:lvl8pPr marL="3683000" indent="-482600">
        <a:lnSpc>
          <a:spcPct val="90000"/>
        </a:lnSpc>
        <a:spcBef>
          <a:spcPts val="1000"/>
        </a:spcBef>
        <a:buSzPct val="100000"/>
        <a:buFont typeface="Arial"/>
        <a:buChar char="•"/>
        <a:defRPr sz="3800">
          <a:latin typeface="Calibri"/>
          <a:ea typeface="Calibri"/>
          <a:cs typeface="Calibri"/>
          <a:sym typeface="Calibri"/>
        </a:defRPr>
      </a:lvl8pPr>
      <a:lvl9pPr marL="4140200" indent="-482600">
        <a:lnSpc>
          <a:spcPct val="90000"/>
        </a:lnSpc>
        <a:spcBef>
          <a:spcPts val="1000"/>
        </a:spcBef>
        <a:buSzPct val="100000"/>
        <a:buFont typeface="Arial"/>
        <a:buChar char="•"/>
        <a:defRPr sz="3800">
          <a:latin typeface="Calibri"/>
          <a:ea typeface="Calibri"/>
          <a:cs typeface="Calibri"/>
          <a:sym typeface="Calibri"/>
        </a:defRPr>
      </a:lvl9pPr>
    </p:bodyStyle>
    <p:otherStyle>
      <a:lvl1pPr algn="r">
        <a:defRPr sz="1600">
          <a:solidFill>
            <a:schemeClr val="tx1"/>
          </a:solidFill>
          <a:latin typeface="+mn-lt"/>
          <a:ea typeface="+mn-ea"/>
          <a:cs typeface="+mn-cs"/>
          <a:sym typeface="Calibri"/>
        </a:defRPr>
      </a:lvl1pPr>
      <a:lvl2pPr indent="457200" algn="r">
        <a:defRPr sz="1600">
          <a:solidFill>
            <a:schemeClr val="tx1"/>
          </a:solidFill>
          <a:latin typeface="+mn-lt"/>
          <a:ea typeface="+mn-ea"/>
          <a:cs typeface="+mn-cs"/>
          <a:sym typeface="Calibri"/>
        </a:defRPr>
      </a:lvl2pPr>
      <a:lvl3pPr indent="914400" algn="r">
        <a:defRPr sz="1600">
          <a:solidFill>
            <a:schemeClr val="tx1"/>
          </a:solidFill>
          <a:latin typeface="+mn-lt"/>
          <a:ea typeface="+mn-ea"/>
          <a:cs typeface="+mn-cs"/>
          <a:sym typeface="Calibri"/>
        </a:defRPr>
      </a:lvl3pPr>
      <a:lvl4pPr indent="1371600" algn="r">
        <a:defRPr sz="1600">
          <a:solidFill>
            <a:schemeClr val="tx1"/>
          </a:solidFill>
          <a:latin typeface="+mn-lt"/>
          <a:ea typeface="+mn-ea"/>
          <a:cs typeface="+mn-cs"/>
          <a:sym typeface="Calibri"/>
        </a:defRPr>
      </a:lvl4pPr>
      <a:lvl5pPr indent="1828800" algn="r">
        <a:defRPr sz="1600">
          <a:solidFill>
            <a:schemeClr val="tx1"/>
          </a:solidFill>
          <a:latin typeface="+mn-lt"/>
          <a:ea typeface="+mn-ea"/>
          <a:cs typeface="+mn-cs"/>
          <a:sym typeface="Calibri"/>
        </a:defRPr>
      </a:lvl5pPr>
      <a:lvl6pPr indent="2286000" algn="r">
        <a:defRPr sz="1600">
          <a:solidFill>
            <a:schemeClr val="tx1"/>
          </a:solidFill>
          <a:latin typeface="+mn-lt"/>
          <a:ea typeface="+mn-ea"/>
          <a:cs typeface="+mn-cs"/>
          <a:sym typeface="Calibri"/>
        </a:defRPr>
      </a:lvl6pPr>
      <a:lvl7pPr indent="2743200" algn="r">
        <a:defRPr sz="1600">
          <a:solidFill>
            <a:schemeClr val="tx1"/>
          </a:solidFill>
          <a:latin typeface="+mn-lt"/>
          <a:ea typeface="+mn-ea"/>
          <a:cs typeface="+mn-cs"/>
          <a:sym typeface="Calibri"/>
        </a:defRPr>
      </a:lvl7pPr>
      <a:lvl8pPr indent="3200400" algn="r">
        <a:defRPr sz="1600">
          <a:solidFill>
            <a:schemeClr val="tx1"/>
          </a:solidFill>
          <a:latin typeface="+mn-lt"/>
          <a:ea typeface="+mn-ea"/>
          <a:cs typeface="+mn-cs"/>
          <a:sym typeface="Calibri"/>
        </a:defRPr>
      </a:lvl8pPr>
      <a:lvl9pPr indent="3657600" algn="r">
        <a:defRPr sz="16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31.ti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4.tif"/><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tif"/><Relationship Id="rId4" Type="http://schemas.openxmlformats.org/officeDocument/2006/relationships/image" Target="../media/image7.ti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a:spLocks noGrp="1"/>
          </p:cNvSpPr>
          <p:nvPr>
            <p:ph type="title"/>
          </p:nvPr>
        </p:nvSpPr>
        <p:spPr>
          <a:xfrm>
            <a:off x="353020" y="1638300"/>
            <a:ext cx="12298760" cy="3302000"/>
          </a:xfrm>
          <a:prstGeom prst="rect">
            <a:avLst/>
          </a:prstGeom>
        </p:spPr>
        <p:txBody>
          <a:bodyPr/>
          <a:lstStyle/>
          <a:p>
            <a:pPr lvl="0">
              <a:defRPr sz="1800"/>
            </a:pPr>
            <a:r>
              <a:rPr sz="3300" b="1">
                <a:latin typeface="Calibri"/>
                <a:ea typeface="Calibri"/>
                <a:cs typeface="Calibri"/>
                <a:sym typeface="Calibri"/>
              </a:rPr>
              <a:t>SharpView: Improved Legibility of Defocused Content </a:t>
            </a:r>
            <a:br>
              <a:rPr sz="3300" b="1">
                <a:latin typeface="Calibri"/>
                <a:ea typeface="Calibri"/>
                <a:cs typeface="Calibri"/>
                <a:sym typeface="Calibri"/>
              </a:rPr>
            </a:br>
            <a:r>
              <a:rPr sz="3300" b="1">
                <a:latin typeface="Calibri"/>
                <a:ea typeface="Calibri"/>
                <a:cs typeface="Calibri"/>
                <a:sym typeface="Calibri"/>
              </a:rPr>
              <a:t>on Optical See-Through HMDs</a:t>
            </a:r>
          </a:p>
        </p:txBody>
      </p:sp>
      <p:sp>
        <p:nvSpPr>
          <p:cNvPr id="58" name="Shape 58"/>
          <p:cNvSpPr>
            <a:spLocks noGrp="1"/>
          </p:cNvSpPr>
          <p:nvPr>
            <p:ph type="body" idx="1"/>
          </p:nvPr>
        </p:nvSpPr>
        <p:spPr>
          <a:xfrm>
            <a:off x="1270000" y="5778500"/>
            <a:ext cx="10464800" cy="1130300"/>
          </a:xfrm>
          <a:prstGeom prst="rect">
            <a:avLst/>
          </a:prstGeom>
        </p:spPr>
        <p:txBody>
          <a:bodyPr/>
          <a:lstStyle/>
          <a:p>
            <a:pPr lvl="0" algn="r" defTabSz="514095">
              <a:defRPr sz="1800"/>
            </a:pPr>
            <a:r>
              <a:rPr sz="2376">
                <a:latin typeface="Calibri"/>
                <a:ea typeface="Calibri"/>
                <a:cs typeface="Calibri"/>
                <a:sym typeface="Calibri"/>
              </a:rPr>
              <a:t>1451023: Kohei Oshima </a:t>
            </a:r>
          </a:p>
          <a:p>
            <a:pPr lvl="0" algn="r" defTabSz="514095">
              <a:defRPr sz="1800"/>
            </a:pPr>
            <a:r>
              <a:rPr sz="2376">
                <a:latin typeface="Calibri"/>
                <a:ea typeface="Calibri"/>
                <a:cs typeface="Calibri"/>
                <a:sym typeface="Calibri"/>
              </a:rPr>
              <a:t>Interactive Media Design Lab</a:t>
            </a:r>
          </a:p>
          <a:p>
            <a:pPr lvl="0" algn="r" defTabSz="514095">
              <a:defRPr sz="1800"/>
            </a:pPr>
            <a:r>
              <a:rPr sz="2376">
                <a:latin typeface="Calibri"/>
                <a:ea typeface="Calibri"/>
                <a:cs typeface="Calibri"/>
                <a:sym typeface="Calibri"/>
              </a:rPr>
              <a:t>Nara Institute of Science and Technology</a:t>
            </a:r>
          </a:p>
        </p:txBody>
      </p:sp>
      <p:pic>
        <p:nvPicPr>
          <p:cNvPr id="59" name="IMDlogo.png"/>
          <p:cNvPicPr/>
          <p:nvPr/>
        </p:nvPicPr>
        <p:blipFill>
          <a:blip r:embed="rId3">
            <a:extLst/>
          </a:blip>
          <a:stretch>
            <a:fillRect/>
          </a:stretch>
        </p:blipFill>
        <p:spPr>
          <a:xfrm>
            <a:off x="11430000" y="477043"/>
            <a:ext cx="1234282" cy="1234282"/>
          </a:xfrm>
          <a:prstGeom prst="rect">
            <a:avLst/>
          </a:prstGeom>
          <a:ln w="12700">
            <a:miter lim="400000"/>
          </a:ln>
        </p:spPr>
      </p:pic>
      <p:sp>
        <p:nvSpPr>
          <p:cNvPr id="60" name="Shape 60"/>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sz="8000"/>
              <a:t>Experiment Settings</a:t>
            </a:r>
          </a:p>
        </p:txBody>
      </p:sp>
      <p:sp>
        <p:nvSpPr>
          <p:cNvPr id="183" name="Shape 183"/>
          <p:cNvSpPr>
            <a:spLocks noGrp="1"/>
          </p:cNvSpPr>
          <p:nvPr>
            <p:ph type="body" idx="1"/>
          </p:nvPr>
        </p:nvSpPr>
        <p:spPr>
          <a:xfrm>
            <a:off x="384042" y="1757428"/>
            <a:ext cx="12236715" cy="7107172"/>
          </a:xfrm>
          <a:prstGeom prst="rect">
            <a:avLst/>
          </a:prstGeom>
        </p:spPr>
        <p:txBody>
          <a:bodyPr anchor="t"/>
          <a:lstStyle/>
          <a:p>
            <a:pPr lvl="0">
              <a:defRPr sz="1800"/>
            </a:pPr>
            <a:r>
              <a:rPr sz="3600">
                <a:latin typeface="Calibri"/>
                <a:ea typeface="Calibri"/>
                <a:cs typeface="Calibri"/>
                <a:sym typeface="Calibri"/>
              </a:rPr>
              <a:t>Participants: 8 subjects</a:t>
            </a:r>
          </a:p>
          <a:p>
            <a:pPr lvl="0">
              <a:spcBef>
                <a:spcPts val="3700"/>
              </a:spcBef>
              <a:defRPr sz="1800"/>
            </a:pPr>
            <a:r>
              <a:rPr sz="3600">
                <a:latin typeface="Calibri"/>
                <a:ea typeface="Calibri"/>
                <a:cs typeface="Calibri"/>
                <a:sym typeface="Calibri"/>
              </a:rPr>
              <a:t>Images: Character “A” and Lena</a:t>
            </a:r>
            <a:br>
              <a:rPr sz="3600">
                <a:latin typeface="Calibri"/>
                <a:ea typeface="Calibri"/>
                <a:cs typeface="Calibri"/>
                <a:sym typeface="Calibri"/>
              </a:rPr>
            </a:br>
            <a:r>
              <a:rPr sz="3600">
                <a:latin typeface="Calibri"/>
                <a:ea typeface="Calibri"/>
                <a:cs typeface="Calibri"/>
                <a:sym typeface="Calibri"/>
              </a:rPr>
              <a:t/>
            </a:r>
            <a:br>
              <a:rPr sz="3600">
                <a:latin typeface="Calibri"/>
                <a:ea typeface="Calibri"/>
                <a:cs typeface="Calibri"/>
                <a:sym typeface="Calibri"/>
              </a:rPr>
            </a:br>
            <a:r>
              <a:rPr sz="3600">
                <a:latin typeface="Calibri"/>
                <a:ea typeface="Calibri"/>
                <a:cs typeface="Calibri"/>
                <a:sym typeface="Calibri"/>
              </a:rPr>
              <a:t/>
            </a:r>
            <a:br>
              <a:rPr sz="3600">
                <a:latin typeface="Calibri"/>
                <a:ea typeface="Calibri"/>
                <a:cs typeface="Calibri"/>
                <a:sym typeface="Calibri"/>
              </a:rPr>
            </a:br>
            <a:r>
              <a:rPr sz="3600">
                <a:latin typeface="Calibri"/>
                <a:ea typeface="Calibri"/>
                <a:cs typeface="Calibri"/>
                <a:sym typeface="Calibri"/>
              </a:rPr>
              <a:t/>
            </a:r>
            <a:br>
              <a:rPr sz="3600">
                <a:latin typeface="Calibri"/>
                <a:ea typeface="Calibri"/>
                <a:cs typeface="Calibri"/>
                <a:sym typeface="Calibri"/>
              </a:rPr>
            </a:br>
            <a:r>
              <a:rPr sz="3600">
                <a:latin typeface="Calibri"/>
                <a:ea typeface="Calibri"/>
                <a:cs typeface="Calibri"/>
                <a:sym typeface="Calibri"/>
              </a:rPr>
              <a:t/>
            </a:r>
            <a:br>
              <a:rPr sz="3600">
                <a:latin typeface="Calibri"/>
                <a:ea typeface="Calibri"/>
                <a:cs typeface="Calibri"/>
                <a:sym typeface="Calibri"/>
              </a:rPr>
            </a:br>
            <a:endParaRPr sz="3600">
              <a:latin typeface="Calibri"/>
              <a:ea typeface="Calibri"/>
              <a:cs typeface="Calibri"/>
              <a:sym typeface="Calibri"/>
            </a:endParaRPr>
          </a:p>
          <a:p>
            <a:pPr lvl="0">
              <a:defRPr sz="1800"/>
            </a:pPr>
            <a:r>
              <a:rPr sz="3600">
                <a:latin typeface="Calibri"/>
                <a:ea typeface="Calibri"/>
                <a:cs typeface="Calibri"/>
                <a:sym typeface="Calibri"/>
              </a:rPr>
              <a:t>Task: Comparison 2 images</a:t>
            </a:r>
          </a:p>
        </p:txBody>
      </p:sp>
      <p:sp>
        <p:nvSpPr>
          <p:cNvPr id="184" name="Shape 184"/>
          <p:cNvSpPr>
            <a:spLocks noGrp="1"/>
          </p:cNvSpPr>
          <p:nvPr>
            <p:ph type="sldNum" sz="quarter" idx="4294967295"/>
          </p:nvPr>
        </p:nvSpPr>
        <p:spPr>
          <a:xfrm>
            <a:off x="12369762" y="9144000"/>
            <a:ext cx="419250"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10</a:t>
            </a:fld>
            <a:endParaRPr/>
          </a:p>
        </p:txBody>
      </p:sp>
      <p:pic>
        <p:nvPicPr>
          <p:cNvPr id="185" name="IMDlogo.png"/>
          <p:cNvPicPr/>
          <p:nvPr/>
        </p:nvPicPr>
        <p:blipFill>
          <a:blip r:embed="rId3">
            <a:extLst/>
          </a:blip>
          <a:stretch>
            <a:fillRect/>
          </a:stretch>
        </p:blipFill>
        <p:spPr>
          <a:xfrm>
            <a:off x="11430000" y="477043"/>
            <a:ext cx="1234282" cy="1234282"/>
          </a:xfrm>
          <a:prstGeom prst="rect">
            <a:avLst/>
          </a:prstGeom>
          <a:ln w="12700">
            <a:miter lim="400000"/>
          </a:ln>
        </p:spPr>
      </p:pic>
      <p:sp>
        <p:nvSpPr>
          <p:cNvPr id="186" name="Shape 186"/>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pic>
        <p:nvPicPr>
          <p:cNvPr id="187" name="standard2.png"/>
          <p:cNvPicPr/>
          <p:nvPr/>
        </p:nvPicPr>
        <p:blipFill>
          <a:blip r:embed="rId4">
            <a:extLst/>
          </a:blip>
          <a:stretch>
            <a:fillRect/>
          </a:stretch>
        </p:blipFill>
        <p:spPr>
          <a:xfrm>
            <a:off x="10437746" y="2037688"/>
            <a:ext cx="1727102" cy="1727101"/>
          </a:xfrm>
          <a:prstGeom prst="rect">
            <a:avLst/>
          </a:prstGeom>
          <a:ln w="12700">
            <a:miter lim="400000"/>
          </a:ln>
        </p:spPr>
      </p:pic>
      <p:pic>
        <p:nvPicPr>
          <p:cNvPr id="188" name="1.jpg"/>
          <p:cNvPicPr/>
          <p:nvPr/>
        </p:nvPicPr>
        <p:blipFill>
          <a:blip r:embed="rId5">
            <a:extLst/>
          </a:blip>
          <a:stretch>
            <a:fillRect/>
          </a:stretch>
        </p:blipFill>
        <p:spPr>
          <a:xfrm>
            <a:off x="8443448" y="2044038"/>
            <a:ext cx="1714402" cy="1714401"/>
          </a:xfrm>
          <a:prstGeom prst="rect">
            <a:avLst/>
          </a:prstGeom>
          <a:ln w="12700">
            <a:solidFill/>
            <a:miter lim="400000"/>
          </a:ln>
        </p:spPr>
      </p:pic>
      <p:sp>
        <p:nvSpPr>
          <p:cNvPr id="189" name="Shape 189"/>
          <p:cNvSpPr/>
          <p:nvPr/>
        </p:nvSpPr>
        <p:spPr>
          <a:xfrm>
            <a:off x="10974458" y="3752849"/>
            <a:ext cx="653678"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Lena</a:t>
            </a:r>
          </a:p>
        </p:txBody>
      </p:sp>
      <p:sp>
        <p:nvSpPr>
          <p:cNvPr id="190" name="Shape 190"/>
          <p:cNvSpPr/>
          <p:nvPr/>
        </p:nvSpPr>
        <p:spPr>
          <a:xfrm>
            <a:off x="8437098" y="3740149"/>
            <a:ext cx="1727102"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Character “A”</a:t>
            </a:r>
          </a:p>
        </p:txBody>
      </p:sp>
      <p:pic>
        <p:nvPicPr>
          <p:cNvPr id="191" name="lena(0.5).png"/>
          <p:cNvPicPr/>
          <p:nvPr/>
        </p:nvPicPr>
        <p:blipFill>
          <a:blip r:embed="rId6">
            <a:extLst/>
          </a:blip>
          <a:stretch>
            <a:fillRect/>
          </a:stretch>
        </p:blipFill>
        <p:spPr>
          <a:xfrm>
            <a:off x="6053300" y="4303828"/>
            <a:ext cx="2238144" cy="2238144"/>
          </a:xfrm>
          <a:prstGeom prst="rect">
            <a:avLst/>
          </a:prstGeom>
          <a:ln w="12700">
            <a:miter lim="400000"/>
          </a:ln>
        </p:spPr>
      </p:pic>
      <p:pic>
        <p:nvPicPr>
          <p:cNvPr id="192" name="lena(5.0).png"/>
          <p:cNvPicPr/>
          <p:nvPr/>
        </p:nvPicPr>
        <p:blipFill>
          <a:blip r:embed="rId7">
            <a:extLst/>
          </a:blip>
          <a:stretch>
            <a:fillRect/>
          </a:stretch>
        </p:blipFill>
        <p:spPr>
          <a:xfrm>
            <a:off x="8347797" y="4303828"/>
            <a:ext cx="2238144" cy="2238144"/>
          </a:xfrm>
          <a:prstGeom prst="rect">
            <a:avLst/>
          </a:prstGeom>
          <a:ln w="12700">
            <a:miter lim="400000"/>
          </a:ln>
        </p:spPr>
      </p:pic>
      <p:pic>
        <p:nvPicPr>
          <p:cNvPr id="193" name="lena(9.5).png"/>
          <p:cNvPicPr/>
          <p:nvPr/>
        </p:nvPicPr>
        <p:blipFill>
          <a:blip r:embed="rId8">
            <a:extLst/>
          </a:blip>
          <a:stretch>
            <a:fillRect/>
          </a:stretch>
        </p:blipFill>
        <p:spPr>
          <a:xfrm>
            <a:off x="10642295" y="4303828"/>
            <a:ext cx="2238144" cy="2238144"/>
          </a:xfrm>
          <a:prstGeom prst="rect">
            <a:avLst/>
          </a:prstGeom>
          <a:ln w="12700">
            <a:miter lim="400000"/>
          </a:ln>
        </p:spPr>
      </p:pic>
      <p:sp>
        <p:nvSpPr>
          <p:cNvPr id="194" name="Shape 194"/>
          <p:cNvSpPr/>
          <p:nvPr/>
        </p:nvSpPr>
        <p:spPr>
          <a:xfrm>
            <a:off x="-54527" y="3352518"/>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・There are 7 degrees of sharpening </a:t>
            </a:r>
          </a:p>
        </p:txBody>
      </p:sp>
      <p:sp>
        <p:nvSpPr>
          <p:cNvPr id="195" name="Shape 195"/>
          <p:cNvSpPr/>
          <p:nvPr/>
        </p:nvSpPr>
        <p:spPr>
          <a:xfrm>
            <a:off x="252279" y="3803947"/>
            <a:ext cx="6218189"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800">
                <a:latin typeface="Calibri"/>
                <a:ea typeface="Calibri"/>
                <a:cs typeface="Calibri"/>
                <a:sym typeface="Calibri"/>
              </a:defRPr>
            </a:lvl1pPr>
          </a:lstStyle>
          <a:p>
            <a:pPr lvl="0">
              <a:defRPr sz="1800"/>
            </a:pPr>
            <a:r>
              <a:rPr sz="2800"/>
              <a:t>between -0.9 and +0.9 in 0.3 intervals</a:t>
            </a:r>
          </a:p>
        </p:txBody>
      </p:sp>
      <p:sp>
        <p:nvSpPr>
          <p:cNvPr id="196" name="Shape 196"/>
          <p:cNvSpPr/>
          <p:nvPr/>
        </p:nvSpPr>
        <p:spPr>
          <a:xfrm>
            <a:off x="-79927" y="4360051"/>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・1.0 means the sharpening image </a:t>
            </a:r>
          </a:p>
        </p:txBody>
      </p:sp>
      <p:sp>
        <p:nvSpPr>
          <p:cNvPr id="197" name="Shape 197"/>
          <p:cNvSpPr/>
          <p:nvPr/>
        </p:nvSpPr>
        <p:spPr>
          <a:xfrm>
            <a:off x="277679" y="4813019"/>
            <a:ext cx="5668468"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2800">
                <a:latin typeface="Calibri"/>
                <a:ea typeface="Calibri"/>
                <a:cs typeface="Calibri"/>
                <a:sym typeface="Calibri"/>
              </a:defRPr>
            </a:lvl1pPr>
          </a:lstStyle>
          <a:p>
            <a:pPr lvl="0">
              <a:defRPr sz="1800"/>
            </a:pPr>
            <a:r>
              <a:rPr sz="2800"/>
              <a:t>according to measured parameters</a:t>
            </a:r>
          </a:p>
        </p:txBody>
      </p:sp>
      <p:pic>
        <p:nvPicPr>
          <p:cNvPr id="198" name="Exp2_User_Perspective_2.tiff"/>
          <p:cNvPicPr/>
          <p:nvPr/>
        </p:nvPicPr>
        <p:blipFill>
          <a:blip r:embed="rId9">
            <a:extLst/>
          </a:blip>
          <a:stretch>
            <a:fillRect/>
          </a:stretch>
        </p:blipFill>
        <p:spPr>
          <a:xfrm>
            <a:off x="9476068" y="7247139"/>
            <a:ext cx="2771435" cy="2078577"/>
          </a:xfrm>
          <a:prstGeom prst="rect">
            <a:avLst/>
          </a:prstGeom>
          <a:ln w="12700">
            <a:miter lim="400000"/>
          </a:ln>
        </p:spPr>
      </p:pic>
      <p:sp>
        <p:nvSpPr>
          <p:cNvPr id="199" name="Shape 199"/>
          <p:cNvSpPr/>
          <p:nvPr/>
        </p:nvSpPr>
        <p:spPr>
          <a:xfrm>
            <a:off x="9852259" y="9264649"/>
            <a:ext cx="2019053"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User perspective</a:t>
            </a:r>
          </a:p>
        </p:txBody>
      </p:sp>
      <p:sp>
        <p:nvSpPr>
          <p:cNvPr id="200" name="Shape 200"/>
          <p:cNvSpPr/>
          <p:nvPr/>
        </p:nvSpPr>
        <p:spPr>
          <a:xfrm>
            <a:off x="8817817" y="6570705"/>
            <a:ext cx="1298105"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1.0(σ=5.0)</a:t>
            </a:r>
          </a:p>
        </p:txBody>
      </p:sp>
      <p:sp>
        <p:nvSpPr>
          <p:cNvPr id="201" name="Shape 201"/>
          <p:cNvSpPr/>
          <p:nvPr/>
        </p:nvSpPr>
        <p:spPr>
          <a:xfrm>
            <a:off x="6523319" y="6570705"/>
            <a:ext cx="1298105"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0.1(σ=0.5)</a:t>
            </a:r>
          </a:p>
        </p:txBody>
      </p:sp>
      <p:sp>
        <p:nvSpPr>
          <p:cNvPr id="202" name="Shape 202"/>
          <p:cNvSpPr/>
          <p:nvPr/>
        </p:nvSpPr>
        <p:spPr>
          <a:xfrm>
            <a:off x="10951386" y="6570705"/>
            <a:ext cx="1298105"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1.9(σ=9.5)</a:t>
            </a:r>
          </a:p>
        </p:txBody>
      </p:sp>
      <p:sp>
        <p:nvSpPr>
          <p:cNvPr id="203" name="Shape 203"/>
          <p:cNvSpPr/>
          <p:nvPr/>
        </p:nvSpPr>
        <p:spPr>
          <a:xfrm>
            <a:off x="-54527" y="7725510"/>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・Subjects should select which image has better visibility</a:t>
            </a:r>
          </a:p>
        </p:txBody>
      </p:sp>
      <p:sp>
        <p:nvSpPr>
          <p:cNvPr id="204" name="Shape 204"/>
          <p:cNvSpPr/>
          <p:nvPr/>
        </p:nvSpPr>
        <p:spPr>
          <a:xfrm>
            <a:off x="-54527" y="7167157"/>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・Subjects are given 2 images from 7 sharpening degrees</a:t>
            </a:r>
          </a:p>
        </p:txBody>
      </p:sp>
      <p:sp>
        <p:nvSpPr>
          <p:cNvPr id="205" name="Shape 205"/>
          <p:cNvSpPr/>
          <p:nvPr/>
        </p:nvSpPr>
        <p:spPr>
          <a:xfrm>
            <a:off x="-54527" y="8283863"/>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・Subjects compare 168(6*7*2*2) times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p:cNvSpPr>
          <p:nvPr>
            <p:ph type="title"/>
          </p:nvPr>
        </p:nvSpPr>
        <p:spPr>
          <a:xfrm>
            <a:off x="635000" y="452205"/>
            <a:ext cx="11734801" cy="1283958"/>
          </a:xfrm>
          <a:prstGeom prst="rect">
            <a:avLst/>
          </a:prstGeom>
        </p:spPr>
        <p:txBody>
          <a:bodyPr/>
          <a:lstStyle>
            <a:lvl1pPr algn="l">
              <a:defRPr sz="6800">
                <a:latin typeface="Calibri"/>
                <a:ea typeface="Calibri"/>
                <a:cs typeface="Calibri"/>
                <a:sym typeface="Calibri"/>
              </a:defRPr>
            </a:lvl1pPr>
          </a:lstStyle>
          <a:p>
            <a:pPr lvl="0">
              <a:defRPr sz="1800"/>
            </a:pPr>
            <a:r>
              <a:rPr sz="6800"/>
              <a:t>Result of Psychophysics Exp</a:t>
            </a:r>
          </a:p>
        </p:txBody>
      </p:sp>
      <p:sp>
        <p:nvSpPr>
          <p:cNvPr id="208" name="Shape 208"/>
          <p:cNvSpPr>
            <a:spLocks noGrp="1"/>
          </p:cNvSpPr>
          <p:nvPr>
            <p:ph type="body" idx="1"/>
          </p:nvPr>
        </p:nvSpPr>
        <p:spPr>
          <a:xfrm>
            <a:off x="384042" y="2036828"/>
            <a:ext cx="12236715" cy="7107172"/>
          </a:xfrm>
          <a:prstGeom prst="rect">
            <a:avLst/>
          </a:prstGeom>
        </p:spPr>
        <p:txBody>
          <a:bodyPr anchor="t"/>
          <a:lstStyle>
            <a:lvl1pPr>
              <a:defRPr sz="3400">
                <a:latin typeface="Calibri"/>
                <a:ea typeface="Calibri"/>
                <a:cs typeface="Calibri"/>
                <a:sym typeface="Calibri"/>
              </a:defRPr>
            </a:lvl1pPr>
          </a:lstStyle>
          <a:p>
            <a:pPr lvl="0">
              <a:defRPr sz="1800"/>
            </a:pPr>
            <a:r>
              <a:rPr sz="3400"/>
              <a:t>These graphs show the pooled results of the discrimination</a:t>
            </a:r>
          </a:p>
        </p:txBody>
      </p:sp>
      <p:sp>
        <p:nvSpPr>
          <p:cNvPr id="209" name="Shape 209"/>
          <p:cNvSpPr>
            <a:spLocks noGrp="1"/>
          </p:cNvSpPr>
          <p:nvPr>
            <p:ph type="sldNum" sz="quarter" idx="4294967295"/>
          </p:nvPr>
        </p:nvSpPr>
        <p:spPr>
          <a:xfrm>
            <a:off x="12369762" y="9144000"/>
            <a:ext cx="419250"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11</a:t>
            </a:fld>
            <a:endParaRPr/>
          </a:p>
        </p:txBody>
      </p:sp>
      <p:pic>
        <p:nvPicPr>
          <p:cNvPr id="210" name="IMDlogo.png"/>
          <p:cNvPicPr/>
          <p:nvPr/>
        </p:nvPicPr>
        <p:blipFill>
          <a:blip r:embed="rId3">
            <a:extLst/>
          </a:blip>
          <a:stretch>
            <a:fillRect/>
          </a:stretch>
        </p:blipFill>
        <p:spPr>
          <a:xfrm>
            <a:off x="11430000" y="477043"/>
            <a:ext cx="1234282" cy="1234282"/>
          </a:xfrm>
          <a:prstGeom prst="rect">
            <a:avLst/>
          </a:prstGeom>
          <a:ln w="12700">
            <a:miter lim="400000"/>
          </a:ln>
        </p:spPr>
      </p:pic>
      <p:sp>
        <p:nvSpPr>
          <p:cNvPr id="211" name="Shape 211"/>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grpSp>
        <p:nvGrpSpPr>
          <p:cNvPr id="218" name="Group 218"/>
          <p:cNvGrpSpPr/>
          <p:nvPr/>
        </p:nvGrpSpPr>
        <p:grpSpPr>
          <a:xfrm>
            <a:off x="11372" y="4795821"/>
            <a:ext cx="6440909" cy="3879882"/>
            <a:chOff x="0" y="0"/>
            <a:chExt cx="6440908" cy="3879880"/>
          </a:xfrm>
        </p:grpSpPr>
        <p:pic>
          <p:nvPicPr>
            <p:cNvPr id="212" name="A_fitting.png"/>
            <p:cNvPicPr/>
            <p:nvPr/>
          </p:nvPicPr>
          <p:blipFill>
            <a:blip r:embed="rId4">
              <a:extLst/>
            </a:blip>
            <a:stretch>
              <a:fillRect/>
            </a:stretch>
          </p:blipFill>
          <p:spPr>
            <a:xfrm>
              <a:off x="0" y="0"/>
              <a:ext cx="6440909" cy="3879881"/>
            </a:xfrm>
            <a:prstGeom prst="rect">
              <a:avLst/>
            </a:prstGeom>
            <a:ln w="12700" cap="flat">
              <a:noFill/>
              <a:miter lim="400000"/>
            </a:ln>
            <a:effectLst/>
          </p:spPr>
        </p:pic>
        <p:sp>
          <p:nvSpPr>
            <p:cNvPr id="213" name="Shape 213"/>
            <p:cNvSpPr/>
            <p:nvPr/>
          </p:nvSpPr>
          <p:spPr>
            <a:xfrm>
              <a:off x="453844" y="1857945"/>
              <a:ext cx="5814456" cy="1"/>
            </a:xfrm>
            <a:prstGeom prst="line">
              <a:avLst/>
            </a:prstGeom>
            <a:noFill/>
            <a:ln w="25400" cap="flat">
              <a:solidFill>
                <a:srgbClr val="000000"/>
              </a:solidFill>
              <a:custDash>
                <a:ds d="200000" sp="200000"/>
              </a:custDash>
              <a:miter lim="400000"/>
            </a:ln>
            <a:effectLst/>
          </p:spPr>
          <p:txBody>
            <a:bodyPr wrap="square" lIns="0" tIns="0" rIns="0" bIns="0" numCol="1" anchor="ctr">
              <a:noAutofit/>
            </a:bodyPr>
            <a:lstStyle/>
            <a:p>
              <a:pPr lvl="0">
                <a:defRPr sz="2400"/>
              </a:pPr>
              <a:endParaRPr/>
            </a:p>
          </p:txBody>
        </p:sp>
        <p:sp>
          <p:nvSpPr>
            <p:cNvPr id="214" name="Shape 214"/>
            <p:cNvSpPr/>
            <p:nvPr/>
          </p:nvSpPr>
          <p:spPr>
            <a:xfrm>
              <a:off x="453844" y="992961"/>
              <a:ext cx="5814456" cy="1715060"/>
            </a:xfrm>
            <a:prstGeom prst="rect">
              <a:avLst/>
            </a:prstGeom>
            <a:solidFill>
              <a:srgbClr val="A6AAA9">
                <a:alpha val="50199"/>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15" name="Shape 215"/>
            <p:cNvSpPr/>
            <p:nvPr/>
          </p:nvSpPr>
          <p:spPr>
            <a:xfrm>
              <a:off x="3471533" y="1869765"/>
              <a:ext cx="1" cy="1715059"/>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sp>
          <p:nvSpPr>
            <p:cNvPr id="216" name="Shape 216"/>
            <p:cNvSpPr/>
            <p:nvPr/>
          </p:nvSpPr>
          <p:spPr>
            <a:xfrm flipH="1">
              <a:off x="2487595" y="1007870"/>
              <a:ext cx="1" cy="2616340"/>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sp>
          <p:nvSpPr>
            <p:cNvPr id="217" name="Shape 217"/>
            <p:cNvSpPr/>
            <p:nvPr/>
          </p:nvSpPr>
          <p:spPr>
            <a:xfrm>
              <a:off x="4455471" y="2714561"/>
              <a:ext cx="1" cy="871989"/>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grpSp>
      <p:grpSp>
        <p:nvGrpSpPr>
          <p:cNvPr id="225" name="Group 225"/>
          <p:cNvGrpSpPr/>
          <p:nvPr/>
        </p:nvGrpSpPr>
        <p:grpSpPr>
          <a:xfrm>
            <a:off x="6414547" y="4790200"/>
            <a:ext cx="6437674" cy="3891125"/>
            <a:chOff x="0" y="0"/>
            <a:chExt cx="6437673" cy="3891124"/>
          </a:xfrm>
        </p:grpSpPr>
        <p:pic>
          <p:nvPicPr>
            <p:cNvPr id="219" name="Lena_fitting.png"/>
            <p:cNvPicPr/>
            <p:nvPr/>
          </p:nvPicPr>
          <p:blipFill>
            <a:blip r:embed="rId5">
              <a:extLst/>
            </a:blip>
            <a:stretch>
              <a:fillRect/>
            </a:stretch>
          </p:blipFill>
          <p:spPr>
            <a:xfrm>
              <a:off x="0" y="0"/>
              <a:ext cx="6437674" cy="3891125"/>
            </a:xfrm>
            <a:prstGeom prst="rect">
              <a:avLst/>
            </a:prstGeom>
            <a:ln w="12700" cap="flat">
              <a:noFill/>
              <a:miter lim="400000"/>
            </a:ln>
            <a:effectLst/>
          </p:spPr>
        </p:pic>
        <p:sp>
          <p:nvSpPr>
            <p:cNvPr id="220" name="Shape 220"/>
            <p:cNvSpPr/>
            <p:nvPr/>
          </p:nvSpPr>
          <p:spPr>
            <a:xfrm>
              <a:off x="439725" y="1871058"/>
              <a:ext cx="5811535" cy="1"/>
            </a:xfrm>
            <a:prstGeom prst="line">
              <a:avLst/>
            </a:prstGeom>
            <a:noFill/>
            <a:ln w="25400" cap="flat">
              <a:solidFill>
                <a:srgbClr val="000000"/>
              </a:solidFill>
              <a:custDash>
                <a:ds d="200000" sp="200000"/>
              </a:custDash>
              <a:miter lim="400000"/>
            </a:ln>
            <a:effectLst/>
          </p:spPr>
          <p:txBody>
            <a:bodyPr wrap="square" lIns="0" tIns="0" rIns="0" bIns="0" numCol="1" anchor="ctr">
              <a:noAutofit/>
            </a:bodyPr>
            <a:lstStyle/>
            <a:p>
              <a:pPr lvl="0">
                <a:defRPr sz="2400"/>
              </a:pPr>
              <a:endParaRPr/>
            </a:p>
          </p:txBody>
        </p:sp>
        <p:sp>
          <p:nvSpPr>
            <p:cNvPr id="221" name="Shape 221"/>
            <p:cNvSpPr/>
            <p:nvPr/>
          </p:nvSpPr>
          <p:spPr>
            <a:xfrm>
              <a:off x="439724" y="999059"/>
              <a:ext cx="5811536" cy="1714198"/>
            </a:xfrm>
            <a:prstGeom prst="rect">
              <a:avLst/>
            </a:prstGeom>
            <a:solidFill>
              <a:srgbClr val="A6AAA9">
                <a:alpha val="50199"/>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22" name="Shape 222"/>
            <p:cNvSpPr/>
            <p:nvPr/>
          </p:nvSpPr>
          <p:spPr>
            <a:xfrm>
              <a:off x="2954242" y="2719794"/>
              <a:ext cx="1" cy="871551"/>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sp>
          <p:nvSpPr>
            <p:cNvPr id="223" name="Shape 223"/>
            <p:cNvSpPr/>
            <p:nvPr/>
          </p:nvSpPr>
          <p:spPr>
            <a:xfrm flipH="1">
              <a:off x="2566825" y="1875423"/>
              <a:ext cx="1" cy="1714197"/>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sp>
          <p:nvSpPr>
            <p:cNvPr id="224" name="Shape 224"/>
            <p:cNvSpPr/>
            <p:nvPr/>
          </p:nvSpPr>
          <p:spPr>
            <a:xfrm flipH="1">
              <a:off x="2149607" y="1013960"/>
              <a:ext cx="1" cy="2615025"/>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grpSp>
      <p:sp>
        <p:nvSpPr>
          <p:cNvPr id="226" name="Shape 226"/>
          <p:cNvSpPr/>
          <p:nvPr/>
        </p:nvSpPr>
        <p:spPr>
          <a:xfrm>
            <a:off x="809073" y="3172330"/>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・Y-axis shows the probability that subjects estimate</a:t>
            </a:r>
          </a:p>
        </p:txBody>
      </p:sp>
      <p:sp>
        <p:nvSpPr>
          <p:cNvPr id="227" name="Shape 227"/>
          <p:cNvSpPr/>
          <p:nvPr/>
        </p:nvSpPr>
        <p:spPr>
          <a:xfrm>
            <a:off x="1202773" y="3561796"/>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larger psf has better visibility</a:t>
            </a:r>
          </a:p>
        </p:txBody>
      </p:sp>
      <p:sp>
        <p:nvSpPr>
          <p:cNvPr id="228" name="Shape 228"/>
          <p:cNvSpPr/>
          <p:nvPr/>
        </p:nvSpPr>
        <p:spPr>
          <a:xfrm>
            <a:off x="3242733" y="8429822"/>
            <a:ext cx="273051" cy="273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C82506"/>
            </a:solidFill>
            <a:miter lim="400000"/>
          </a:ln>
        </p:spPr>
        <p:txBody>
          <a:bodyPr lIns="0" tIns="0" rIns="0" bIns="0" anchor="ctr"/>
          <a:lstStyle/>
          <a:p>
            <a:pPr lvl="0">
              <a:defRPr sz="2400">
                <a:solidFill>
                  <a:srgbClr val="FFFFFF"/>
                </a:solidFill>
              </a:defRPr>
            </a:pPr>
            <a:endParaRPr/>
          </a:p>
        </p:txBody>
      </p:sp>
      <p:sp>
        <p:nvSpPr>
          <p:cNvPr id="229" name="Shape 229"/>
          <p:cNvSpPr/>
          <p:nvPr/>
        </p:nvSpPr>
        <p:spPr>
          <a:xfrm>
            <a:off x="9635066" y="8429822"/>
            <a:ext cx="273051" cy="273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C82506"/>
            </a:solidFill>
            <a:miter lim="400000"/>
          </a:ln>
        </p:spPr>
        <p:txBody>
          <a:bodyPr lIns="0" tIns="0" rIns="0" bIns="0" anchor="ctr"/>
          <a:lstStyle/>
          <a:p>
            <a:pPr lvl="0">
              <a:defRPr sz="2400">
                <a:solidFill>
                  <a:srgbClr val="FFFFFF"/>
                </a:solidFill>
              </a:defRPr>
            </a:pPr>
            <a:endParaRPr/>
          </a:p>
        </p:txBody>
      </p:sp>
      <p:sp>
        <p:nvSpPr>
          <p:cNvPr id="230" name="Shape 230"/>
          <p:cNvSpPr/>
          <p:nvPr/>
        </p:nvSpPr>
        <p:spPr>
          <a:xfrm>
            <a:off x="809073" y="2655863"/>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・X-axis shows the applied psf gain </a:t>
            </a:r>
          </a:p>
        </p:txBody>
      </p:sp>
      <p:sp>
        <p:nvSpPr>
          <p:cNvPr id="231" name="Shape 231"/>
          <p:cNvSpPr/>
          <p:nvPr/>
        </p:nvSpPr>
        <p:spPr>
          <a:xfrm>
            <a:off x="1843098" y="8771738"/>
            <a:ext cx="2777457"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Result of character “A”</a:t>
            </a:r>
          </a:p>
        </p:txBody>
      </p:sp>
      <p:sp>
        <p:nvSpPr>
          <p:cNvPr id="232" name="Shape 232"/>
          <p:cNvSpPr/>
          <p:nvPr/>
        </p:nvSpPr>
        <p:spPr>
          <a:xfrm>
            <a:off x="8906491" y="8771738"/>
            <a:ext cx="1730202"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Result of Lena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xfrm>
            <a:off x="635000" y="452205"/>
            <a:ext cx="11734801" cy="1283958"/>
          </a:xfrm>
          <a:prstGeom prst="rect">
            <a:avLst/>
          </a:prstGeom>
        </p:spPr>
        <p:txBody>
          <a:bodyPr/>
          <a:lstStyle>
            <a:lvl1pPr algn="l">
              <a:defRPr sz="6800">
                <a:latin typeface="Calibri"/>
                <a:ea typeface="Calibri"/>
                <a:cs typeface="Calibri"/>
                <a:sym typeface="Calibri"/>
              </a:defRPr>
            </a:lvl1pPr>
          </a:lstStyle>
          <a:p>
            <a:pPr lvl="0">
              <a:defRPr sz="1800"/>
            </a:pPr>
            <a:r>
              <a:rPr sz="6800"/>
              <a:t>Result of Psychophysics Exp</a:t>
            </a:r>
          </a:p>
        </p:txBody>
      </p:sp>
      <p:sp>
        <p:nvSpPr>
          <p:cNvPr id="235" name="Shape 235"/>
          <p:cNvSpPr>
            <a:spLocks noGrp="1"/>
          </p:cNvSpPr>
          <p:nvPr>
            <p:ph type="body" idx="1"/>
          </p:nvPr>
        </p:nvSpPr>
        <p:spPr>
          <a:xfrm>
            <a:off x="384042" y="2036828"/>
            <a:ext cx="12236715" cy="7107172"/>
          </a:xfrm>
          <a:prstGeom prst="rect">
            <a:avLst/>
          </a:prstGeom>
        </p:spPr>
        <p:txBody>
          <a:bodyPr anchor="t"/>
          <a:lstStyle>
            <a:lvl1pPr>
              <a:defRPr sz="3400">
                <a:latin typeface="Calibri"/>
                <a:ea typeface="Calibri"/>
                <a:cs typeface="Calibri"/>
                <a:sym typeface="Calibri"/>
              </a:defRPr>
            </a:lvl1pPr>
          </a:lstStyle>
          <a:p>
            <a:pPr lvl="0">
              <a:defRPr sz="1800"/>
            </a:pPr>
            <a:r>
              <a:rPr sz="3400"/>
              <a:t>These graphs show the pooled results of the discrimination</a:t>
            </a:r>
          </a:p>
        </p:txBody>
      </p:sp>
      <p:sp>
        <p:nvSpPr>
          <p:cNvPr id="236" name="Shape 236"/>
          <p:cNvSpPr>
            <a:spLocks noGrp="1"/>
          </p:cNvSpPr>
          <p:nvPr>
            <p:ph type="sldNum" sz="quarter" idx="4294967295"/>
          </p:nvPr>
        </p:nvSpPr>
        <p:spPr>
          <a:xfrm>
            <a:off x="12369762" y="9144000"/>
            <a:ext cx="419250"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12</a:t>
            </a:fld>
            <a:endParaRPr/>
          </a:p>
        </p:txBody>
      </p:sp>
      <p:pic>
        <p:nvPicPr>
          <p:cNvPr id="237" name="IMDlogo.png"/>
          <p:cNvPicPr/>
          <p:nvPr/>
        </p:nvPicPr>
        <p:blipFill>
          <a:blip r:embed="rId3">
            <a:extLst/>
          </a:blip>
          <a:stretch>
            <a:fillRect/>
          </a:stretch>
        </p:blipFill>
        <p:spPr>
          <a:xfrm>
            <a:off x="11430000" y="477043"/>
            <a:ext cx="1234282" cy="1234282"/>
          </a:xfrm>
          <a:prstGeom prst="rect">
            <a:avLst/>
          </a:prstGeom>
          <a:ln w="12700">
            <a:miter lim="400000"/>
          </a:ln>
        </p:spPr>
      </p:pic>
      <p:sp>
        <p:nvSpPr>
          <p:cNvPr id="238" name="Shape 238"/>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grpSp>
        <p:nvGrpSpPr>
          <p:cNvPr id="245" name="Group 245"/>
          <p:cNvGrpSpPr/>
          <p:nvPr/>
        </p:nvGrpSpPr>
        <p:grpSpPr>
          <a:xfrm>
            <a:off x="11372" y="4795821"/>
            <a:ext cx="6440909" cy="3879882"/>
            <a:chOff x="0" y="0"/>
            <a:chExt cx="6440908" cy="3879880"/>
          </a:xfrm>
        </p:grpSpPr>
        <p:pic>
          <p:nvPicPr>
            <p:cNvPr id="239" name="A_fitting.PNG"/>
            <p:cNvPicPr/>
            <p:nvPr/>
          </p:nvPicPr>
          <p:blipFill>
            <a:blip r:embed="rId4">
              <a:extLst/>
            </a:blip>
            <a:stretch>
              <a:fillRect/>
            </a:stretch>
          </p:blipFill>
          <p:spPr>
            <a:xfrm>
              <a:off x="0" y="0"/>
              <a:ext cx="6440909" cy="3879881"/>
            </a:xfrm>
            <a:prstGeom prst="rect">
              <a:avLst/>
            </a:prstGeom>
            <a:ln w="12700" cap="flat">
              <a:noFill/>
              <a:miter lim="400000"/>
            </a:ln>
            <a:effectLst/>
          </p:spPr>
        </p:pic>
        <p:sp>
          <p:nvSpPr>
            <p:cNvPr id="240" name="Shape 240"/>
            <p:cNvSpPr/>
            <p:nvPr/>
          </p:nvSpPr>
          <p:spPr>
            <a:xfrm>
              <a:off x="453844" y="1857945"/>
              <a:ext cx="5814456" cy="1"/>
            </a:xfrm>
            <a:prstGeom prst="line">
              <a:avLst/>
            </a:prstGeom>
            <a:noFill/>
            <a:ln w="25400" cap="flat">
              <a:solidFill>
                <a:srgbClr val="000000"/>
              </a:solidFill>
              <a:custDash>
                <a:ds d="200000" sp="200000"/>
              </a:custDash>
              <a:miter lim="400000"/>
            </a:ln>
            <a:effectLst/>
          </p:spPr>
          <p:txBody>
            <a:bodyPr wrap="square" lIns="0" tIns="0" rIns="0" bIns="0" numCol="1" anchor="ctr">
              <a:noAutofit/>
            </a:bodyPr>
            <a:lstStyle/>
            <a:p>
              <a:pPr lvl="0">
                <a:defRPr sz="2400"/>
              </a:pPr>
              <a:endParaRPr/>
            </a:p>
          </p:txBody>
        </p:sp>
        <p:sp>
          <p:nvSpPr>
            <p:cNvPr id="241" name="Shape 241"/>
            <p:cNvSpPr/>
            <p:nvPr/>
          </p:nvSpPr>
          <p:spPr>
            <a:xfrm>
              <a:off x="453844" y="992961"/>
              <a:ext cx="5814456" cy="1715060"/>
            </a:xfrm>
            <a:prstGeom prst="rect">
              <a:avLst/>
            </a:prstGeom>
            <a:solidFill>
              <a:srgbClr val="A6AAA9">
                <a:alpha val="50199"/>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42" name="Shape 242"/>
            <p:cNvSpPr/>
            <p:nvPr/>
          </p:nvSpPr>
          <p:spPr>
            <a:xfrm>
              <a:off x="3471533" y="1869765"/>
              <a:ext cx="1" cy="1715059"/>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sp>
          <p:nvSpPr>
            <p:cNvPr id="243" name="Shape 243"/>
            <p:cNvSpPr/>
            <p:nvPr/>
          </p:nvSpPr>
          <p:spPr>
            <a:xfrm flipH="1">
              <a:off x="2487595" y="1007870"/>
              <a:ext cx="1" cy="2616340"/>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sp>
          <p:nvSpPr>
            <p:cNvPr id="244" name="Shape 244"/>
            <p:cNvSpPr/>
            <p:nvPr/>
          </p:nvSpPr>
          <p:spPr>
            <a:xfrm>
              <a:off x="4455471" y="2714561"/>
              <a:ext cx="1" cy="871989"/>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grpSp>
      <p:grpSp>
        <p:nvGrpSpPr>
          <p:cNvPr id="252" name="Group 252"/>
          <p:cNvGrpSpPr/>
          <p:nvPr/>
        </p:nvGrpSpPr>
        <p:grpSpPr>
          <a:xfrm>
            <a:off x="6414547" y="4790200"/>
            <a:ext cx="6437674" cy="3891125"/>
            <a:chOff x="0" y="0"/>
            <a:chExt cx="6437673" cy="3891124"/>
          </a:xfrm>
        </p:grpSpPr>
        <p:pic>
          <p:nvPicPr>
            <p:cNvPr id="246" name="Lena_fitting.PNG"/>
            <p:cNvPicPr/>
            <p:nvPr/>
          </p:nvPicPr>
          <p:blipFill>
            <a:blip r:embed="rId5">
              <a:extLst/>
            </a:blip>
            <a:stretch>
              <a:fillRect/>
            </a:stretch>
          </p:blipFill>
          <p:spPr>
            <a:xfrm>
              <a:off x="0" y="0"/>
              <a:ext cx="6437674" cy="3891125"/>
            </a:xfrm>
            <a:prstGeom prst="rect">
              <a:avLst/>
            </a:prstGeom>
            <a:ln w="12700" cap="flat">
              <a:noFill/>
              <a:miter lim="400000"/>
            </a:ln>
            <a:effectLst/>
          </p:spPr>
        </p:pic>
        <p:sp>
          <p:nvSpPr>
            <p:cNvPr id="247" name="Shape 247"/>
            <p:cNvSpPr/>
            <p:nvPr/>
          </p:nvSpPr>
          <p:spPr>
            <a:xfrm>
              <a:off x="439725" y="1871058"/>
              <a:ext cx="5811535" cy="1"/>
            </a:xfrm>
            <a:prstGeom prst="line">
              <a:avLst/>
            </a:prstGeom>
            <a:noFill/>
            <a:ln w="25400" cap="flat">
              <a:solidFill>
                <a:srgbClr val="000000"/>
              </a:solidFill>
              <a:custDash>
                <a:ds d="200000" sp="200000"/>
              </a:custDash>
              <a:miter lim="400000"/>
            </a:ln>
            <a:effectLst/>
          </p:spPr>
          <p:txBody>
            <a:bodyPr wrap="square" lIns="0" tIns="0" rIns="0" bIns="0" numCol="1" anchor="ctr">
              <a:noAutofit/>
            </a:bodyPr>
            <a:lstStyle/>
            <a:p>
              <a:pPr lvl="0">
                <a:defRPr sz="2400"/>
              </a:pPr>
              <a:endParaRPr/>
            </a:p>
          </p:txBody>
        </p:sp>
        <p:sp>
          <p:nvSpPr>
            <p:cNvPr id="248" name="Shape 248"/>
            <p:cNvSpPr/>
            <p:nvPr/>
          </p:nvSpPr>
          <p:spPr>
            <a:xfrm>
              <a:off x="439724" y="999059"/>
              <a:ext cx="5811536" cy="1714198"/>
            </a:xfrm>
            <a:prstGeom prst="rect">
              <a:avLst/>
            </a:prstGeom>
            <a:solidFill>
              <a:srgbClr val="A6AAA9">
                <a:alpha val="50199"/>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249" name="Shape 249"/>
            <p:cNvSpPr/>
            <p:nvPr/>
          </p:nvSpPr>
          <p:spPr>
            <a:xfrm>
              <a:off x="2954242" y="2719794"/>
              <a:ext cx="1" cy="871551"/>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sp>
          <p:nvSpPr>
            <p:cNvPr id="250" name="Shape 250"/>
            <p:cNvSpPr/>
            <p:nvPr/>
          </p:nvSpPr>
          <p:spPr>
            <a:xfrm flipH="1">
              <a:off x="2566825" y="1875423"/>
              <a:ext cx="1" cy="1714197"/>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sp>
          <p:nvSpPr>
            <p:cNvPr id="251" name="Shape 251"/>
            <p:cNvSpPr/>
            <p:nvPr/>
          </p:nvSpPr>
          <p:spPr>
            <a:xfrm flipH="1">
              <a:off x="2149607" y="1013960"/>
              <a:ext cx="1" cy="2615025"/>
            </a:xfrm>
            <a:prstGeom prst="line">
              <a:avLst/>
            </a:prstGeom>
            <a:noFill/>
            <a:ln w="25400" cap="flat">
              <a:solidFill>
                <a:srgbClr val="F39019"/>
              </a:solidFill>
              <a:prstDash val="solid"/>
              <a:miter lim="400000"/>
              <a:tailEnd type="triangle" w="med" len="med"/>
            </a:ln>
            <a:effectLst/>
          </p:spPr>
          <p:txBody>
            <a:bodyPr wrap="square" lIns="0" tIns="0" rIns="0" bIns="0" numCol="1" anchor="ctr">
              <a:noAutofit/>
            </a:bodyPr>
            <a:lstStyle/>
            <a:p>
              <a:pPr lvl="0">
                <a:defRPr sz="2400"/>
              </a:pPr>
              <a:endParaRPr/>
            </a:p>
          </p:txBody>
        </p:sp>
      </p:grpSp>
      <p:sp>
        <p:nvSpPr>
          <p:cNvPr id="253" name="Shape 253"/>
          <p:cNvSpPr/>
          <p:nvPr/>
        </p:nvSpPr>
        <p:spPr>
          <a:xfrm>
            <a:off x="809073" y="3172330"/>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・Y-axis shows the probability that subjects estimate</a:t>
            </a:r>
          </a:p>
        </p:txBody>
      </p:sp>
      <p:sp>
        <p:nvSpPr>
          <p:cNvPr id="254" name="Shape 254"/>
          <p:cNvSpPr/>
          <p:nvPr/>
        </p:nvSpPr>
        <p:spPr>
          <a:xfrm>
            <a:off x="1202773" y="3561796"/>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larger psf has better visibility</a:t>
            </a:r>
          </a:p>
        </p:txBody>
      </p:sp>
      <p:sp>
        <p:nvSpPr>
          <p:cNvPr id="255" name="Shape 255"/>
          <p:cNvSpPr/>
          <p:nvPr/>
        </p:nvSpPr>
        <p:spPr>
          <a:xfrm>
            <a:off x="3242733" y="8429822"/>
            <a:ext cx="273051" cy="273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C82506"/>
            </a:solidFill>
            <a:miter lim="400000"/>
          </a:ln>
        </p:spPr>
        <p:txBody>
          <a:bodyPr lIns="0" tIns="0" rIns="0" bIns="0" anchor="ctr"/>
          <a:lstStyle/>
          <a:p>
            <a:pPr lvl="0">
              <a:defRPr sz="2400">
                <a:solidFill>
                  <a:srgbClr val="FFFFFF"/>
                </a:solidFill>
              </a:defRPr>
            </a:pPr>
            <a:endParaRPr/>
          </a:p>
        </p:txBody>
      </p:sp>
      <p:sp>
        <p:nvSpPr>
          <p:cNvPr id="256" name="Shape 256"/>
          <p:cNvSpPr/>
          <p:nvPr/>
        </p:nvSpPr>
        <p:spPr>
          <a:xfrm>
            <a:off x="9635066" y="8429822"/>
            <a:ext cx="273051" cy="273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C82506"/>
            </a:solidFill>
            <a:miter lim="400000"/>
          </a:ln>
        </p:spPr>
        <p:txBody>
          <a:bodyPr lIns="0" tIns="0" rIns="0" bIns="0" anchor="ctr"/>
          <a:lstStyle/>
          <a:p>
            <a:pPr lvl="0">
              <a:defRPr sz="2400">
                <a:solidFill>
                  <a:srgbClr val="FFFFFF"/>
                </a:solidFill>
              </a:defRPr>
            </a:pPr>
            <a:endParaRPr/>
          </a:p>
        </p:txBody>
      </p:sp>
      <p:sp>
        <p:nvSpPr>
          <p:cNvPr id="257" name="Shape 257"/>
          <p:cNvSpPr/>
          <p:nvPr/>
        </p:nvSpPr>
        <p:spPr>
          <a:xfrm>
            <a:off x="809073" y="2655863"/>
            <a:ext cx="10370655"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・X-axis shows the applied psf gain </a:t>
            </a:r>
          </a:p>
        </p:txBody>
      </p:sp>
      <p:sp>
        <p:nvSpPr>
          <p:cNvPr id="258" name="Shape 258"/>
          <p:cNvSpPr/>
          <p:nvPr/>
        </p:nvSpPr>
        <p:spPr>
          <a:xfrm>
            <a:off x="173566" y="279698"/>
            <a:ext cx="12657668" cy="4378921"/>
          </a:xfrm>
          <a:prstGeom prst="rect">
            <a:avLst/>
          </a:prstGeom>
          <a:solidFill>
            <a:srgbClr val="FFFFFF">
              <a:alpha val="94554"/>
            </a:srgbClr>
          </a:solidFill>
          <a:ln w="12700">
            <a:miter lim="400000"/>
          </a:ln>
        </p:spPr>
        <p:txBody>
          <a:bodyPr lIns="0" tIns="0" rIns="0" bIns="0" anchor="ctr"/>
          <a:lstStyle/>
          <a:p>
            <a:pPr lvl="0">
              <a:defRPr sz="2400">
                <a:solidFill>
                  <a:srgbClr val="FFFFFF"/>
                </a:solidFill>
              </a:defRPr>
            </a:pPr>
            <a:endParaRPr/>
          </a:p>
        </p:txBody>
      </p:sp>
      <p:pic>
        <p:nvPicPr>
          <p:cNvPr id="259" name="Ideal_graph.tiff"/>
          <p:cNvPicPr/>
          <p:nvPr/>
        </p:nvPicPr>
        <p:blipFill>
          <a:blip r:embed="rId6">
            <a:extLst/>
          </a:blip>
          <a:stretch>
            <a:fillRect/>
          </a:stretch>
        </p:blipFill>
        <p:spPr>
          <a:xfrm>
            <a:off x="3755223" y="124659"/>
            <a:ext cx="5367354" cy="4202866"/>
          </a:xfrm>
          <a:prstGeom prst="rect">
            <a:avLst/>
          </a:prstGeom>
          <a:ln w="12700">
            <a:miter lim="400000"/>
          </a:ln>
        </p:spPr>
      </p:pic>
      <p:sp>
        <p:nvSpPr>
          <p:cNvPr id="260" name="Shape 260"/>
          <p:cNvSpPr/>
          <p:nvPr/>
        </p:nvSpPr>
        <p:spPr>
          <a:xfrm>
            <a:off x="5800204" y="4235959"/>
            <a:ext cx="1404392"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Ideal result</a:t>
            </a:r>
          </a:p>
        </p:txBody>
      </p:sp>
      <p:sp>
        <p:nvSpPr>
          <p:cNvPr id="261" name="Shape 261"/>
          <p:cNvSpPr/>
          <p:nvPr/>
        </p:nvSpPr>
        <p:spPr>
          <a:xfrm>
            <a:off x="1843098" y="8771738"/>
            <a:ext cx="2777457"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Result of character “A”</a:t>
            </a:r>
          </a:p>
        </p:txBody>
      </p:sp>
      <p:sp>
        <p:nvSpPr>
          <p:cNvPr id="262" name="Shape 262"/>
          <p:cNvSpPr/>
          <p:nvPr/>
        </p:nvSpPr>
        <p:spPr>
          <a:xfrm>
            <a:off x="8906491" y="8771738"/>
            <a:ext cx="1730202"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Result of Lena</a:t>
            </a:r>
          </a:p>
        </p:txBody>
      </p:sp>
      <p:sp>
        <p:nvSpPr>
          <p:cNvPr id="263" name="Shape 263"/>
          <p:cNvSpPr/>
          <p:nvPr/>
        </p:nvSpPr>
        <p:spPr>
          <a:xfrm>
            <a:off x="57555" y="2905630"/>
            <a:ext cx="3860435" cy="1041401"/>
          </a:xfrm>
          <a:prstGeom prst="rect">
            <a:avLst/>
          </a:prstGeom>
          <a:ln w="25400">
            <a:solidFill>
              <a:srgbClr val="C82506"/>
            </a:solidFill>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defRPr sz="1800"/>
            </a:pPr>
            <a:r>
              <a:rPr sz="3100">
                <a:latin typeface="Calibri"/>
                <a:ea typeface="Calibri"/>
                <a:cs typeface="Calibri"/>
                <a:sym typeface="Calibri"/>
              </a:rPr>
              <a:t>The range from 0.25 </a:t>
            </a:r>
            <a:br>
              <a:rPr sz="3100">
                <a:latin typeface="Calibri"/>
                <a:ea typeface="Calibri"/>
                <a:cs typeface="Calibri"/>
                <a:sym typeface="Calibri"/>
              </a:rPr>
            </a:br>
            <a:r>
              <a:rPr sz="3100">
                <a:latin typeface="Calibri"/>
                <a:ea typeface="Calibri"/>
                <a:cs typeface="Calibri"/>
                <a:sym typeface="Calibri"/>
              </a:rPr>
              <a:t>to 0.75 is too large</a:t>
            </a:r>
          </a:p>
        </p:txBody>
      </p:sp>
      <p:sp>
        <p:nvSpPr>
          <p:cNvPr id="264" name="Shape 264"/>
          <p:cNvSpPr/>
          <p:nvPr/>
        </p:nvSpPr>
        <p:spPr>
          <a:xfrm>
            <a:off x="1934201" y="3960568"/>
            <a:ext cx="1" cy="944482"/>
          </a:xfrm>
          <a:prstGeom prst="line">
            <a:avLst/>
          </a:prstGeom>
          <a:ln w="25400">
            <a:solidFill>
              <a:srgbClr val="C82506"/>
            </a:solidFill>
            <a:miter lim="400000"/>
            <a:tailEnd type="triangle"/>
          </a:ln>
        </p:spPr>
        <p:txBody>
          <a:bodyPr lIns="0" tIns="0" rIns="0" bIns="0" anchor="ctr"/>
          <a:lstStyle/>
          <a:p>
            <a:pPr lvl="0">
              <a:defRPr sz="2400"/>
            </a:pPr>
            <a:endParaRPr/>
          </a:p>
        </p:txBody>
      </p:sp>
      <p:sp>
        <p:nvSpPr>
          <p:cNvPr id="265" name="Shape 265"/>
          <p:cNvSpPr/>
          <p:nvPr/>
        </p:nvSpPr>
        <p:spPr>
          <a:xfrm>
            <a:off x="9051975" y="2905630"/>
            <a:ext cx="3922527" cy="1041401"/>
          </a:xfrm>
          <a:prstGeom prst="rect">
            <a:avLst/>
          </a:prstGeom>
          <a:ln w="25400">
            <a:solidFill>
              <a:srgbClr val="C82506"/>
            </a:solidFill>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defRPr sz="1800"/>
            </a:pPr>
            <a:r>
              <a:rPr sz="3100">
                <a:latin typeface="Calibri"/>
                <a:ea typeface="Calibri"/>
                <a:cs typeface="Calibri"/>
                <a:sym typeface="Calibri"/>
              </a:rPr>
              <a:t>Fitting line is shifted </a:t>
            </a:r>
            <a:br>
              <a:rPr sz="3100">
                <a:latin typeface="Calibri"/>
                <a:ea typeface="Calibri"/>
                <a:cs typeface="Calibri"/>
                <a:sym typeface="Calibri"/>
              </a:rPr>
            </a:br>
            <a:r>
              <a:rPr sz="3100">
                <a:latin typeface="Calibri"/>
                <a:ea typeface="Calibri"/>
                <a:cs typeface="Calibri"/>
                <a:sym typeface="Calibri"/>
              </a:rPr>
              <a:t>to the left</a:t>
            </a:r>
          </a:p>
        </p:txBody>
      </p:sp>
      <p:sp>
        <p:nvSpPr>
          <p:cNvPr id="266" name="Shape 266"/>
          <p:cNvSpPr/>
          <p:nvPr/>
        </p:nvSpPr>
        <p:spPr>
          <a:xfrm>
            <a:off x="10968134" y="3954947"/>
            <a:ext cx="1" cy="955725"/>
          </a:xfrm>
          <a:prstGeom prst="line">
            <a:avLst/>
          </a:prstGeom>
          <a:ln w="25400">
            <a:solidFill>
              <a:srgbClr val="C82506"/>
            </a:solidFill>
            <a:miter lim="400000"/>
            <a:tailEnd type="triangle"/>
          </a:ln>
        </p:spPr>
        <p:txBody>
          <a:bodyPr lIns="0" tIns="0" rIns="0" bIns="0" anchor="ctr"/>
          <a:lstStyle/>
          <a:p>
            <a:pPr lvl="0">
              <a:defRPr sz="2400"/>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sz="8000"/>
              <a:t>Discussion</a:t>
            </a:r>
          </a:p>
        </p:txBody>
      </p:sp>
      <p:sp>
        <p:nvSpPr>
          <p:cNvPr id="269" name="Shape 269"/>
          <p:cNvSpPr>
            <a:spLocks noGrp="1"/>
          </p:cNvSpPr>
          <p:nvPr>
            <p:ph type="body" idx="1"/>
          </p:nvPr>
        </p:nvSpPr>
        <p:spPr>
          <a:xfrm>
            <a:off x="384043" y="2041508"/>
            <a:ext cx="12236715" cy="7107172"/>
          </a:xfrm>
          <a:prstGeom prst="rect">
            <a:avLst/>
          </a:prstGeom>
        </p:spPr>
        <p:txBody>
          <a:bodyPr anchor="t"/>
          <a:lstStyle>
            <a:lvl1pPr>
              <a:defRPr>
                <a:latin typeface="Calibri"/>
                <a:ea typeface="Calibri"/>
                <a:cs typeface="Calibri"/>
                <a:sym typeface="Calibri"/>
              </a:defRPr>
            </a:lvl1pPr>
          </a:lstStyle>
          <a:p>
            <a:pPr lvl="0">
              <a:defRPr sz="1800"/>
            </a:pPr>
            <a:r>
              <a:rPr sz="3600"/>
              <a:t>The distance between the lens and virtual display?</a:t>
            </a:r>
          </a:p>
        </p:txBody>
      </p:sp>
      <p:sp>
        <p:nvSpPr>
          <p:cNvPr id="270" name="Shape 270"/>
          <p:cNvSpPr>
            <a:spLocks noGrp="1"/>
          </p:cNvSpPr>
          <p:nvPr>
            <p:ph type="sldNum" sz="quarter" idx="4294967295"/>
          </p:nvPr>
        </p:nvSpPr>
        <p:spPr>
          <a:xfrm>
            <a:off x="12369762" y="9144000"/>
            <a:ext cx="419250"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13</a:t>
            </a:fld>
            <a:endParaRPr/>
          </a:p>
        </p:txBody>
      </p:sp>
      <p:pic>
        <p:nvPicPr>
          <p:cNvPr id="271" name="IMDlogo.png"/>
          <p:cNvPicPr/>
          <p:nvPr/>
        </p:nvPicPr>
        <p:blipFill>
          <a:blip r:embed="rId3">
            <a:extLst/>
          </a:blip>
          <a:stretch>
            <a:fillRect/>
          </a:stretch>
        </p:blipFill>
        <p:spPr>
          <a:xfrm>
            <a:off x="11430000" y="477043"/>
            <a:ext cx="1234282" cy="1234282"/>
          </a:xfrm>
          <a:prstGeom prst="rect">
            <a:avLst/>
          </a:prstGeom>
          <a:ln w="12700">
            <a:miter lim="400000"/>
          </a:ln>
        </p:spPr>
      </p:pic>
      <p:sp>
        <p:nvSpPr>
          <p:cNvPr id="272" name="Shape 272"/>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pic>
        <p:nvPicPr>
          <p:cNvPr id="273" name="050cm.jpeg"/>
          <p:cNvPicPr/>
          <p:nvPr/>
        </p:nvPicPr>
        <p:blipFill>
          <a:blip r:embed="rId4">
            <a:extLst/>
          </a:blip>
          <a:stretch>
            <a:fillRect/>
          </a:stretch>
        </p:blipFill>
        <p:spPr>
          <a:xfrm>
            <a:off x="135861" y="6260073"/>
            <a:ext cx="4035657" cy="2690767"/>
          </a:xfrm>
          <a:prstGeom prst="rect">
            <a:avLst/>
          </a:prstGeom>
          <a:ln w="12700">
            <a:miter lim="400000"/>
          </a:ln>
        </p:spPr>
      </p:pic>
      <p:pic>
        <p:nvPicPr>
          <p:cNvPr id="274" name="150cm.jpeg"/>
          <p:cNvPicPr/>
          <p:nvPr/>
        </p:nvPicPr>
        <p:blipFill>
          <a:blip r:embed="rId5">
            <a:extLst/>
          </a:blip>
          <a:stretch>
            <a:fillRect/>
          </a:stretch>
        </p:blipFill>
        <p:spPr>
          <a:xfrm>
            <a:off x="4492637" y="6262761"/>
            <a:ext cx="4027591" cy="2685390"/>
          </a:xfrm>
          <a:prstGeom prst="rect">
            <a:avLst/>
          </a:prstGeom>
          <a:ln w="12700">
            <a:miter lim="400000"/>
          </a:ln>
        </p:spPr>
      </p:pic>
      <p:pic>
        <p:nvPicPr>
          <p:cNvPr id="275" name="250cm.jpeg"/>
          <p:cNvPicPr/>
          <p:nvPr/>
        </p:nvPicPr>
        <p:blipFill>
          <a:blip r:embed="rId6">
            <a:extLst/>
          </a:blip>
          <a:stretch>
            <a:fillRect/>
          </a:stretch>
        </p:blipFill>
        <p:spPr>
          <a:xfrm>
            <a:off x="8841347" y="6262761"/>
            <a:ext cx="4027592" cy="2685390"/>
          </a:xfrm>
          <a:prstGeom prst="rect">
            <a:avLst/>
          </a:prstGeom>
          <a:ln w="12700">
            <a:miter lim="400000"/>
          </a:ln>
        </p:spPr>
      </p:pic>
      <p:pic>
        <p:nvPicPr>
          <p:cNvPr id="276" name="150cm.JPG"/>
          <p:cNvPicPr/>
          <p:nvPr/>
        </p:nvPicPr>
        <p:blipFill>
          <a:blip r:embed="rId5">
            <a:extLst/>
          </a:blip>
          <a:srcRect l="57200" t="17636" r="20668" b="50029"/>
          <a:stretch>
            <a:fillRect/>
          </a:stretch>
        </p:blipFill>
        <p:spPr>
          <a:xfrm>
            <a:off x="3054447" y="3508920"/>
            <a:ext cx="2666602" cy="2597628"/>
          </a:xfrm>
          <a:prstGeom prst="rect">
            <a:avLst/>
          </a:prstGeom>
          <a:ln w="63500">
            <a:solidFill>
              <a:srgbClr val="70BF41"/>
            </a:solidFill>
            <a:miter lim="400000"/>
          </a:ln>
        </p:spPr>
      </p:pic>
      <p:pic>
        <p:nvPicPr>
          <p:cNvPr id="277" name="250cm.JPG"/>
          <p:cNvPicPr/>
          <p:nvPr/>
        </p:nvPicPr>
        <p:blipFill>
          <a:blip r:embed="rId6">
            <a:extLst/>
          </a:blip>
          <a:srcRect l="56650" t="17276" r="20464" b="49398"/>
          <a:stretch>
            <a:fillRect/>
          </a:stretch>
        </p:blipFill>
        <p:spPr>
          <a:xfrm>
            <a:off x="5958059" y="3508920"/>
            <a:ext cx="2675415" cy="2597547"/>
          </a:xfrm>
          <a:prstGeom prst="rect">
            <a:avLst/>
          </a:prstGeom>
          <a:ln w="63500">
            <a:solidFill>
              <a:srgbClr val="F39019"/>
            </a:solidFill>
            <a:miter lim="400000"/>
          </a:ln>
        </p:spPr>
      </p:pic>
      <p:pic>
        <p:nvPicPr>
          <p:cNvPr id="278" name="050cm.JPG"/>
          <p:cNvPicPr/>
          <p:nvPr/>
        </p:nvPicPr>
        <p:blipFill>
          <a:blip r:embed="rId4">
            <a:extLst/>
          </a:blip>
          <a:srcRect l="58579" t="22001" r="21700" b="49570"/>
          <a:stretch>
            <a:fillRect/>
          </a:stretch>
        </p:blipFill>
        <p:spPr>
          <a:xfrm>
            <a:off x="142105" y="3522017"/>
            <a:ext cx="2675282" cy="2571398"/>
          </a:xfrm>
          <a:prstGeom prst="rect">
            <a:avLst/>
          </a:prstGeom>
          <a:ln w="63500">
            <a:solidFill>
              <a:srgbClr val="51A7F9"/>
            </a:solidFill>
            <a:miter lim="400000"/>
          </a:ln>
        </p:spPr>
      </p:pic>
      <p:pic>
        <p:nvPicPr>
          <p:cNvPr id="279" name="Photographic_environment.jpeg"/>
          <p:cNvPicPr/>
          <p:nvPr/>
        </p:nvPicPr>
        <p:blipFill>
          <a:blip r:embed="rId7">
            <a:extLst/>
          </a:blip>
          <a:stretch>
            <a:fillRect/>
          </a:stretch>
        </p:blipFill>
        <p:spPr>
          <a:xfrm>
            <a:off x="8841347" y="2778704"/>
            <a:ext cx="4027593" cy="2685389"/>
          </a:xfrm>
          <a:prstGeom prst="rect">
            <a:avLst/>
          </a:prstGeom>
          <a:ln w="12700">
            <a:miter lim="400000"/>
          </a:ln>
        </p:spPr>
      </p:pic>
      <p:sp>
        <p:nvSpPr>
          <p:cNvPr id="280" name="Shape 280"/>
          <p:cNvSpPr/>
          <p:nvPr/>
        </p:nvSpPr>
        <p:spPr>
          <a:xfrm>
            <a:off x="2522412" y="6837825"/>
            <a:ext cx="733558" cy="765242"/>
          </a:xfrm>
          <a:prstGeom prst="rect">
            <a:avLst/>
          </a:prstGeom>
          <a:ln w="38100">
            <a:solidFill>
              <a:srgbClr val="51A7F9"/>
            </a:solidFill>
            <a:miter lim="400000"/>
          </a:ln>
        </p:spPr>
        <p:txBody>
          <a:bodyPr lIns="0" tIns="0" rIns="0" bIns="0" anchor="ctr"/>
          <a:lstStyle/>
          <a:p>
            <a:pPr lvl="0">
              <a:defRPr sz="2400">
                <a:solidFill>
                  <a:srgbClr val="FFFFFF"/>
                </a:solidFill>
              </a:defRPr>
            </a:pPr>
            <a:endParaRPr/>
          </a:p>
        </p:txBody>
      </p:sp>
      <p:sp>
        <p:nvSpPr>
          <p:cNvPr id="281" name="Shape 281"/>
          <p:cNvSpPr/>
          <p:nvPr/>
        </p:nvSpPr>
        <p:spPr>
          <a:xfrm>
            <a:off x="6772679" y="6733381"/>
            <a:ext cx="919693" cy="869686"/>
          </a:xfrm>
          <a:prstGeom prst="rect">
            <a:avLst/>
          </a:prstGeom>
          <a:ln w="38100">
            <a:solidFill>
              <a:srgbClr val="70BF41"/>
            </a:solidFill>
            <a:miter lim="400000"/>
          </a:ln>
        </p:spPr>
        <p:txBody>
          <a:bodyPr lIns="0" tIns="0" rIns="0" bIns="0" anchor="ctr"/>
          <a:lstStyle/>
          <a:p>
            <a:pPr lvl="0">
              <a:defRPr sz="2400">
                <a:solidFill>
                  <a:srgbClr val="FFFFFF"/>
                </a:solidFill>
              </a:defRPr>
            </a:pPr>
            <a:endParaRPr/>
          </a:p>
        </p:txBody>
      </p:sp>
      <p:sp>
        <p:nvSpPr>
          <p:cNvPr id="282" name="Shape 282"/>
          <p:cNvSpPr/>
          <p:nvPr/>
        </p:nvSpPr>
        <p:spPr>
          <a:xfrm>
            <a:off x="11138039" y="6733381"/>
            <a:ext cx="919693" cy="869686"/>
          </a:xfrm>
          <a:prstGeom prst="rect">
            <a:avLst/>
          </a:prstGeom>
          <a:ln w="38100">
            <a:solidFill>
              <a:srgbClr val="F39019"/>
            </a:solidFill>
            <a:miter lim="400000"/>
          </a:ln>
        </p:spPr>
        <p:txBody>
          <a:bodyPr lIns="0" tIns="0" rIns="0" bIns="0" anchor="ctr"/>
          <a:lstStyle/>
          <a:p>
            <a:pPr lvl="0">
              <a:defRPr sz="2400">
                <a:solidFill>
                  <a:srgbClr val="FFFFFF"/>
                </a:solidFill>
              </a:defRPr>
            </a:pPr>
            <a:endParaRPr/>
          </a:p>
        </p:txBody>
      </p:sp>
      <p:sp>
        <p:nvSpPr>
          <p:cNvPr id="283" name="Shape 283"/>
          <p:cNvSpPr/>
          <p:nvPr/>
        </p:nvSpPr>
        <p:spPr>
          <a:xfrm flipH="1" flipV="1">
            <a:off x="146049" y="6075251"/>
            <a:ext cx="2341101" cy="779207"/>
          </a:xfrm>
          <a:prstGeom prst="line">
            <a:avLst/>
          </a:prstGeom>
          <a:ln w="38100">
            <a:solidFill>
              <a:srgbClr val="51A7F9"/>
            </a:solidFill>
            <a:miter lim="400000"/>
          </a:ln>
        </p:spPr>
        <p:txBody>
          <a:bodyPr lIns="0" tIns="0" rIns="0" bIns="0" anchor="ctr"/>
          <a:lstStyle/>
          <a:p>
            <a:pPr lvl="0">
              <a:defRPr sz="2400"/>
            </a:pPr>
            <a:endParaRPr/>
          </a:p>
        </p:txBody>
      </p:sp>
      <p:sp>
        <p:nvSpPr>
          <p:cNvPr id="284" name="Shape 284"/>
          <p:cNvSpPr/>
          <p:nvPr/>
        </p:nvSpPr>
        <p:spPr>
          <a:xfrm flipH="1" flipV="1">
            <a:off x="2762757" y="6098894"/>
            <a:ext cx="509091" cy="731921"/>
          </a:xfrm>
          <a:prstGeom prst="line">
            <a:avLst/>
          </a:prstGeom>
          <a:ln w="38100">
            <a:solidFill>
              <a:srgbClr val="51A7F9"/>
            </a:solidFill>
            <a:miter lim="400000"/>
          </a:ln>
        </p:spPr>
        <p:txBody>
          <a:bodyPr lIns="0" tIns="0" rIns="0" bIns="0" anchor="ctr"/>
          <a:lstStyle/>
          <a:p>
            <a:pPr lvl="0">
              <a:defRPr sz="2400"/>
            </a:pPr>
            <a:endParaRPr/>
          </a:p>
        </p:txBody>
      </p:sp>
      <p:sp>
        <p:nvSpPr>
          <p:cNvPr id="285" name="Shape 285"/>
          <p:cNvSpPr/>
          <p:nvPr/>
        </p:nvSpPr>
        <p:spPr>
          <a:xfrm flipH="1" flipV="1">
            <a:off x="3033183" y="6062552"/>
            <a:ext cx="3741143" cy="702045"/>
          </a:xfrm>
          <a:prstGeom prst="line">
            <a:avLst/>
          </a:prstGeom>
          <a:ln w="38100">
            <a:solidFill>
              <a:srgbClr val="70BF41"/>
            </a:solidFill>
            <a:miter lim="400000"/>
          </a:ln>
        </p:spPr>
        <p:txBody>
          <a:bodyPr lIns="0" tIns="0" rIns="0" bIns="0" anchor="ctr"/>
          <a:lstStyle/>
          <a:p>
            <a:pPr lvl="0">
              <a:defRPr sz="2400"/>
            </a:pPr>
            <a:endParaRPr/>
          </a:p>
        </p:txBody>
      </p:sp>
      <p:sp>
        <p:nvSpPr>
          <p:cNvPr id="286" name="Shape 286"/>
          <p:cNvSpPr/>
          <p:nvPr/>
        </p:nvSpPr>
        <p:spPr>
          <a:xfrm flipH="1" flipV="1">
            <a:off x="5598583" y="6113833"/>
            <a:ext cx="2112453" cy="644263"/>
          </a:xfrm>
          <a:prstGeom prst="line">
            <a:avLst/>
          </a:prstGeom>
          <a:ln w="38100">
            <a:solidFill>
              <a:srgbClr val="70BF41"/>
            </a:solidFill>
            <a:miter lim="400000"/>
          </a:ln>
        </p:spPr>
        <p:txBody>
          <a:bodyPr lIns="0" tIns="0" rIns="0" bIns="0" anchor="ctr"/>
          <a:lstStyle/>
          <a:p>
            <a:pPr lvl="0">
              <a:defRPr sz="2400"/>
            </a:pPr>
            <a:endParaRPr/>
          </a:p>
        </p:txBody>
      </p:sp>
      <p:sp>
        <p:nvSpPr>
          <p:cNvPr id="287" name="Shape 287"/>
          <p:cNvSpPr/>
          <p:nvPr/>
        </p:nvSpPr>
        <p:spPr>
          <a:xfrm flipH="1" flipV="1">
            <a:off x="5931866" y="6113834"/>
            <a:ext cx="5219125" cy="644261"/>
          </a:xfrm>
          <a:prstGeom prst="line">
            <a:avLst/>
          </a:prstGeom>
          <a:ln w="38100">
            <a:solidFill>
              <a:srgbClr val="F39019"/>
            </a:solidFill>
            <a:miter lim="400000"/>
          </a:ln>
        </p:spPr>
        <p:txBody>
          <a:bodyPr lIns="0" tIns="0" rIns="0" bIns="0" anchor="ctr"/>
          <a:lstStyle/>
          <a:p>
            <a:pPr lvl="0">
              <a:defRPr sz="2400"/>
            </a:pPr>
            <a:endParaRPr/>
          </a:p>
        </p:txBody>
      </p:sp>
      <p:sp>
        <p:nvSpPr>
          <p:cNvPr id="288" name="Shape 288"/>
          <p:cNvSpPr/>
          <p:nvPr/>
        </p:nvSpPr>
        <p:spPr>
          <a:xfrm flipH="1" flipV="1">
            <a:off x="8581933" y="6113833"/>
            <a:ext cx="3485244" cy="599482"/>
          </a:xfrm>
          <a:prstGeom prst="line">
            <a:avLst/>
          </a:prstGeom>
          <a:ln w="38100">
            <a:solidFill>
              <a:srgbClr val="F39019"/>
            </a:solidFill>
            <a:miter lim="400000"/>
          </a:ln>
        </p:spPr>
        <p:txBody>
          <a:bodyPr lIns="0" tIns="0" rIns="0" bIns="0" anchor="ctr"/>
          <a:lstStyle/>
          <a:p>
            <a:pPr lvl="0">
              <a:defRPr sz="2400"/>
            </a:pPr>
            <a:endParaRPr/>
          </a:p>
        </p:txBody>
      </p:sp>
      <p:sp>
        <p:nvSpPr>
          <p:cNvPr id="289" name="Shape 289"/>
          <p:cNvSpPr/>
          <p:nvPr/>
        </p:nvSpPr>
        <p:spPr>
          <a:xfrm>
            <a:off x="9554844" y="5398244"/>
            <a:ext cx="2600599"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Shooting environment</a:t>
            </a:r>
          </a:p>
        </p:txBody>
      </p:sp>
      <p:sp>
        <p:nvSpPr>
          <p:cNvPr id="290" name="Shape 290"/>
          <p:cNvSpPr/>
          <p:nvPr/>
        </p:nvSpPr>
        <p:spPr>
          <a:xfrm>
            <a:off x="1582523" y="8928844"/>
            <a:ext cx="1142332"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u = 50cm</a:t>
            </a:r>
          </a:p>
        </p:txBody>
      </p:sp>
      <p:sp>
        <p:nvSpPr>
          <p:cNvPr id="291" name="Shape 291"/>
          <p:cNvSpPr/>
          <p:nvPr/>
        </p:nvSpPr>
        <p:spPr>
          <a:xfrm>
            <a:off x="5833350" y="8928844"/>
            <a:ext cx="1275532"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u = 150cm</a:t>
            </a:r>
          </a:p>
        </p:txBody>
      </p:sp>
      <p:sp>
        <p:nvSpPr>
          <p:cNvPr id="292" name="Shape 292"/>
          <p:cNvSpPr/>
          <p:nvPr/>
        </p:nvSpPr>
        <p:spPr>
          <a:xfrm>
            <a:off x="10217377" y="8928844"/>
            <a:ext cx="1275533"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u = 250cm</a:t>
            </a:r>
          </a:p>
        </p:txBody>
      </p:sp>
      <p:sp>
        <p:nvSpPr>
          <p:cNvPr id="293" name="Shape 293"/>
          <p:cNvSpPr/>
          <p:nvPr/>
        </p:nvSpPr>
        <p:spPr>
          <a:xfrm>
            <a:off x="506855" y="2692226"/>
            <a:ext cx="11555988" cy="50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800">
                <a:latin typeface="Calibri"/>
                <a:ea typeface="Calibri"/>
                <a:cs typeface="Calibri"/>
                <a:sym typeface="Calibri"/>
              </a:defRPr>
            </a:lvl1pPr>
          </a:lstStyle>
          <a:p>
            <a:pPr lvl="0">
              <a:defRPr sz="1800"/>
            </a:pPr>
            <a:r>
              <a:rPr sz="2800"/>
              <a:t>・We approximated it as 70 cm</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lang="en-US" sz="8000" dirty="0" smtClean="0"/>
              <a:t>Next Experiment</a:t>
            </a:r>
            <a:endParaRPr sz="8000" dirty="0"/>
          </a:p>
        </p:txBody>
      </p:sp>
      <p:sp>
        <p:nvSpPr>
          <p:cNvPr id="270" name="Shape 270"/>
          <p:cNvSpPr>
            <a:spLocks noGrp="1"/>
          </p:cNvSpPr>
          <p:nvPr>
            <p:ph type="sldNum" sz="quarter" idx="4294967295"/>
          </p:nvPr>
        </p:nvSpPr>
        <p:spPr>
          <a:xfrm>
            <a:off x="12369762" y="9144000"/>
            <a:ext cx="419250"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14</a:t>
            </a:fld>
            <a:endParaRPr/>
          </a:p>
        </p:txBody>
      </p:sp>
      <p:pic>
        <p:nvPicPr>
          <p:cNvPr id="271" name="IMDlogo.png"/>
          <p:cNvPicPr/>
          <p:nvPr/>
        </p:nvPicPr>
        <p:blipFill>
          <a:blip r:embed="rId3">
            <a:extLst/>
          </a:blip>
          <a:stretch>
            <a:fillRect/>
          </a:stretch>
        </p:blipFill>
        <p:spPr>
          <a:xfrm>
            <a:off x="11430000" y="477043"/>
            <a:ext cx="1234282" cy="1234282"/>
          </a:xfrm>
          <a:prstGeom prst="rect">
            <a:avLst/>
          </a:prstGeom>
          <a:ln w="12700">
            <a:miter lim="400000"/>
          </a:ln>
        </p:spPr>
      </p:pic>
      <p:sp>
        <p:nvSpPr>
          <p:cNvPr id="272" name="Shape 272"/>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sp>
        <p:nvSpPr>
          <p:cNvPr id="4" name="TextBox 3"/>
          <p:cNvSpPr txBox="1"/>
          <p:nvPr/>
        </p:nvSpPr>
        <p:spPr>
          <a:xfrm>
            <a:off x="778316" y="2536375"/>
            <a:ext cx="11268825" cy="53347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smtClean="0">
                <a:ln>
                  <a:noFill/>
                </a:ln>
                <a:solidFill>
                  <a:srgbClr val="000000"/>
                </a:solidFill>
                <a:effectLst/>
                <a:uFillTx/>
                <a:latin typeface="+mn-lt"/>
                <a:ea typeface="+mn-ea"/>
                <a:cs typeface="+mn-cs"/>
                <a:sym typeface="ヒラギノ角ゴ ProN W3"/>
              </a:rPr>
              <a:t>Verify Sharp View Equation</a:t>
            </a:r>
          </a:p>
          <a:p>
            <a:pPr marR="0" algn="l" defTabSz="584200" rtl="0" fontAlgn="auto" latinLnBrk="1" hangingPunct="0">
              <a:lnSpc>
                <a:spcPct val="100000"/>
              </a:lnSpc>
              <a:spcBef>
                <a:spcPts val="0"/>
              </a:spcBef>
              <a:spcAft>
                <a:spcPts val="0"/>
              </a:spcAft>
              <a:buClrTx/>
              <a:buSzTx/>
              <a:tabLst/>
            </a:pPr>
            <a:endParaRPr kumimoji="0" lang="en-US" sz="1200" b="0" i="0" u="none" strike="noStrike" cap="none" spc="0" normalizeH="0" baseline="0" dirty="0" smtClean="0">
              <a:ln>
                <a:noFill/>
              </a:ln>
              <a:solidFill>
                <a:srgbClr val="000000"/>
              </a:solidFill>
              <a:effectLst/>
              <a:uFillTx/>
              <a:latin typeface="+mn-lt"/>
              <a:ea typeface="+mn-ea"/>
              <a:cs typeface="+mn-cs"/>
              <a:sym typeface="ヒラギノ角ゴ ProN W3"/>
            </a:endParaRPr>
          </a:p>
          <a:p>
            <a:pPr marR="0" algn="l" defTabSz="584200" rtl="0" fontAlgn="auto" latinLnBrk="1" hangingPunct="0">
              <a:lnSpc>
                <a:spcPct val="100000"/>
              </a:lnSpc>
              <a:spcBef>
                <a:spcPts val="0"/>
              </a:spcBef>
              <a:spcAft>
                <a:spcPts val="0"/>
              </a:spcAft>
              <a:buClrTx/>
              <a:buSzTx/>
              <a:tabLst/>
            </a:pPr>
            <a:r>
              <a:rPr lang="en-US" sz="2800" dirty="0">
                <a:solidFill>
                  <a:srgbClr val="000000"/>
                </a:solidFill>
              </a:rPr>
              <a:t>	</a:t>
            </a:r>
            <a:r>
              <a:rPr lang="en-US" sz="2800" dirty="0" smtClean="0">
                <a:solidFill>
                  <a:srgbClr val="000000"/>
                </a:solidFill>
              </a:rPr>
              <a:t>Does the current algorithm produce the optimal sharpening level?</a:t>
            </a:r>
          </a:p>
          <a:p>
            <a:pPr marR="0" algn="l" defTabSz="584200" rtl="0" fontAlgn="auto" latinLnBrk="1" hangingPunct="0">
              <a:lnSpc>
                <a:spcPct val="100000"/>
              </a:lnSpc>
              <a:spcBef>
                <a:spcPts val="0"/>
              </a:spcBef>
              <a:spcAft>
                <a:spcPts val="0"/>
              </a:spcAft>
              <a:buClrTx/>
              <a:buSzTx/>
              <a:tabLst/>
            </a:pPr>
            <a:endParaRPr lang="en-US" sz="1000" dirty="0" smtClean="0">
              <a:solidFill>
                <a:srgbClr val="000000"/>
              </a:solidFill>
            </a:endParaRPr>
          </a:p>
          <a:p>
            <a:pPr marR="0" algn="l" defTabSz="584200" rtl="0" fontAlgn="auto" latinLnBrk="1" hangingPunct="0">
              <a:lnSpc>
                <a:spcPct val="100000"/>
              </a:lnSpc>
              <a:spcBef>
                <a:spcPts val="0"/>
              </a:spcBef>
              <a:spcAft>
                <a:spcPts val="0"/>
              </a:spcAft>
              <a:buClrTx/>
              <a:buSzTx/>
              <a:tabLst/>
            </a:pPr>
            <a:r>
              <a:rPr lang="en-US" sz="2800" dirty="0">
                <a:solidFill>
                  <a:srgbClr val="000000"/>
                </a:solidFill>
              </a:rPr>
              <a:t>	</a:t>
            </a:r>
            <a:r>
              <a:rPr lang="en-US" sz="2800" dirty="0" smtClean="0">
                <a:solidFill>
                  <a:srgbClr val="000000"/>
                </a:solidFill>
              </a:rPr>
              <a:t>Is there a perceptual threshold region (+/- some acceptable limit)?</a:t>
            </a:r>
          </a:p>
          <a:p>
            <a:pPr marR="0" algn="l" defTabSz="584200" rtl="0" fontAlgn="auto" latinLnBrk="1" hangingPunct="0">
              <a:lnSpc>
                <a:spcPct val="100000"/>
              </a:lnSpc>
              <a:spcBef>
                <a:spcPts val="0"/>
              </a:spcBef>
              <a:spcAft>
                <a:spcPts val="0"/>
              </a:spcAft>
              <a:buClrTx/>
              <a:buSzTx/>
              <a:tabLst/>
            </a:pPr>
            <a:r>
              <a:rPr lang="en-US" sz="1000" dirty="0" smtClean="0">
                <a:solidFill>
                  <a:srgbClr val="000000"/>
                </a:solidFill>
              </a:rPr>
              <a:t>	</a:t>
            </a:r>
          </a:p>
          <a:p>
            <a:pPr marR="0" algn="l" defTabSz="584200" rtl="0" fontAlgn="auto" latinLnBrk="1" hangingPunct="0">
              <a:lnSpc>
                <a:spcPct val="100000"/>
              </a:lnSpc>
              <a:spcBef>
                <a:spcPts val="0"/>
              </a:spcBef>
              <a:spcAft>
                <a:spcPts val="0"/>
              </a:spcAft>
              <a:buClrTx/>
              <a:buSzTx/>
              <a:tabLst/>
            </a:pPr>
            <a:r>
              <a:rPr lang="en-US" sz="1000" dirty="0">
                <a:solidFill>
                  <a:srgbClr val="000000"/>
                </a:solidFill>
              </a:rPr>
              <a:t>	</a:t>
            </a:r>
            <a:r>
              <a:rPr lang="en-US" sz="2800" dirty="0" smtClean="0">
                <a:solidFill>
                  <a:srgbClr val="000000"/>
                </a:solidFill>
              </a:rPr>
              <a:t>Is the current “curve model” appropriate?</a:t>
            </a:r>
            <a:endParaRPr lang="en-US" sz="1000" dirty="0">
              <a:solidFill>
                <a:srgbClr val="000000"/>
              </a:solidFill>
            </a:endParaRPr>
          </a:p>
          <a:p>
            <a:pPr marR="0" algn="l" defTabSz="584200" rtl="0" fontAlgn="auto" latinLnBrk="1" hangingPunct="0">
              <a:lnSpc>
                <a:spcPct val="100000"/>
              </a:lnSpc>
              <a:spcBef>
                <a:spcPts val="0"/>
              </a:spcBef>
              <a:spcAft>
                <a:spcPts val="0"/>
              </a:spcAft>
              <a:buClrTx/>
              <a:buSzTx/>
              <a:tabLst/>
            </a:pPr>
            <a:endParaRPr kumimoji="0" lang="en-US" sz="3600" b="0" i="0" u="none" strike="noStrike" cap="none" spc="0" normalizeH="0" baseline="0" dirty="0" smtClean="0">
              <a:ln>
                <a:noFill/>
              </a:ln>
              <a:solidFill>
                <a:srgbClr val="000000"/>
              </a:solidFill>
              <a:effectLst/>
              <a:uFillTx/>
              <a:latin typeface="+mn-lt"/>
              <a:ea typeface="+mn-ea"/>
              <a:cs typeface="+mn-cs"/>
              <a:sym typeface="ヒラギノ角ゴ ProN W3"/>
            </a:endParaRPr>
          </a:p>
          <a:p>
            <a:pPr marL="571500" marR="0" indent="-5715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lang="en-US" dirty="0" smtClean="0">
                <a:solidFill>
                  <a:srgbClr val="000000"/>
                </a:solidFill>
              </a:rPr>
              <a:t>Verify Impact of Sharp View on Task Completion</a:t>
            </a:r>
          </a:p>
          <a:p>
            <a:pPr marR="0" algn="l" defTabSz="584200" rtl="0" fontAlgn="auto" latinLnBrk="1" hangingPunct="0">
              <a:lnSpc>
                <a:spcPct val="100000"/>
              </a:lnSpc>
              <a:spcBef>
                <a:spcPts val="0"/>
              </a:spcBef>
              <a:spcAft>
                <a:spcPts val="0"/>
              </a:spcAft>
              <a:buClrTx/>
              <a:buSzTx/>
              <a:tabLst/>
            </a:pPr>
            <a:endParaRPr lang="en-US" sz="1200" dirty="0">
              <a:solidFill>
                <a:srgbClr val="000000"/>
              </a:solidFill>
            </a:endParaRPr>
          </a:p>
          <a:p>
            <a:pPr marR="0" algn="l" defTabSz="584200" rtl="0" fontAlgn="auto" latinLnBrk="1" hangingPunct="0">
              <a:lnSpc>
                <a:spcPct val="100000"/>
              </a:lnSpc>
              <a:spcBef>
                <a:spcPts val="0"/>
              </a:spcBef>
              <a:spcAft>
                <a:spcPts val="0"/>
              </a:spcAft>
              <a:buClrTx/>
              <a:buSzTx/>
              <a:tabLst/>
            </a:pPr>
            <a:r>
              <a:rPr lang="en-US" sz="1200" dirty="0" smtClean="0">
                <a:solidFill>
                  <a:srgbClr val="000000"/>
                </a:solidFill>
              </a:rPr>
              <a:t>	</a:t>
            </a:r>
            <a:r>
              <a:rPr lang="en-US" sz="2800" dirty="0" smtClean="0">
                <a:solidFill>
                  <a:srgbClr val="000000"/>
                </a:solidFill>
              </a:rPr>
              <a:t>Does Sharp View increase accuracy of perceptual task?</a:t>
            </a:r>
          </a:p>
          <a:p>
            <a:pPr marR="0" algn="l" defTabSz="584200" rtl="0" fontAlgn="auto" latinLnBrk="1" hangingPunct="0">
              <a:lnSpc>
                <a:spcPct val="100000"/>
              </a:lnSpc>
              <a:spcBef>
                <a:spcPts val="0"/>
              </a:spcBef>
              <a:spcAft>
                <a:spcPts val="0"/>
              </a:spcAft>
              <a:buClrTx/>
              <a:buSzTx/>
              <a:tabLst/>
            </a:pPr>
            <a:endParaRPr lang="en-US" sz="1000" dirty="0">
              <a:solidFill>
                <a:srgbClr val="000000"/>
              </a:solidFill>
            </a:endParaRPr>
          </a:p>
          <a:p>
            <a:pPr marR="0" algn="l" defTabSz="584200" rtl="0" fontAlgn="auto" latinLnBrk="1" hangingPunct="0">
              <a:lnSpc>
                <a:spcPct val="100000"/>
              </a:lnSpc>
              <a:spcBef>
                <a:spcPts val="0"/>
              </a:spcBef>
              <a:spcAft>
                <a:spcPts val="0"/>
              </a:spcAft>
              <a:buClrTx/>
              <a:buSzTx/>
              <a:tabLst/>
            </a:pPr>
            <a:r>
              <a:rPr lang="en-US" sz="1000" dirty="0" smtClean="0">
                <a:solidFill>
                  <a:srgbClr val="000000"/>
                </a:solidFill>
              </a:rPr>
              <a:t>	</a:t>
            </a:r>
            <a:r>
              <a:rPr lang="en-US" sz="2800" dirty="0" smtClean="0">
                <a:solidFill>
                  <a:srgbClr val="000000"/>
                </a:solidFill>
              </a:rPr>
              <a:t>Does Sharp View decrease completion time of perceptual task?</a:t>
            </a:r>
          </a:p>
          <a:p>
            <a:pPr marR="0" algn="l" defTabSz="584200" rtl="0" fontAlgn="auto" latinLnBrk="1" hangingPunct="0">
              <a:lnSpc>
                <a:spcPct val="100000"/>
              </a:lnSpc>
              <a:spcBef>
                <a:spcPts val="0"/>
              </a:spcBef>
              <a:spcAft>
                <a:spcPts val="0"/>
              </a:spcAft>
              <a:buClrTx/>
              <a:buSzTx/>
              <a:tabLst/>
            </a:pPr>
            <a:r>
              <a:rPr lang="en-US" sz="1000" dirty="0">
                <a:solidFill>
                  <a:srgbClr val="000000"/>
                </a:solidFill>
              </a:rPr>
              <a:t>	</a:t>
            </a:r>
            <a:endParaRPr lang="en-US" sz="1000" dirty="0" smtClean="0">
              <a:solidFill>
                <a:srgbClr val="000000"/>
              </a:solidFill>
            </a:endParaRPr>
          </a:p>
          <a:p>
            <a:pPr marR="0" algn="l" defTabSz="584200" rtl="0" fontAlgn="auto" latinLnBrk="1" hangingPunct="0">
              <a:lnSpc>
                <a:spcPct val="100000"/>
              </a:lnSpc>
              <a:spcBef>
                <a:spcPts val="0"/>
              </a:spcBef>
              <a:spcAft>
                <a:spcPts val="0"/>
              </a:spcAft>
              <a:buClrTx/>
              <a:buSzTx/>
              <a:tabLst/>
            </a:pPr>
            <a:r>
              <a:rPr lang="en-US" sz="2800" dirty="0">
                <a:solidFill>
                  <a:srgbClr val="000000"/>
                </a:solidFill>
              </a:rPr>
              <a:t>	</a:t>
            </a:r>
            <a:r>
              <a:rPr lang="en-US" sz="2800" dirty="0" smtClean="0">
                <a:solidFill>
                  <a:srgbClr val="000000"/>
                </a:solidFill>
              </a:rPr>
              <a:t>Over what focal range does Sharp View afford the most utility?</a:t>
            </a:r>
            <a:endParaRPr lang="en-US" sz="2800" dirty="0">
              <a:solidFill>
                <a:srgbClr val="000000"/>
              </a:solidFill>
            </a:endParaRPr>
          </a:p>
        </p:txBody>
      </p:sp>
    </p:spTree>
    <p:extLst>
      <p:ext uri="{BB962C8B-B14F-4D97-AF65-F5344CB8AC3E}">
        <p14:creationId xmlns:p14="http://schemas.microsoft.com/office/powerpoint/2010/main" val="36911888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635000" y="452205"/>
            <a:ext cx="11734801" cy="1283958"/>
          </a:xfrm>
          <a:prstGeom prst="rect">
            <a:avLst/>
          </a:prstGeom>
        </p:spPr>
        <p:txBody>
          <a:bodyPr/>
          <a:lstStyle>
            <a:lvl1pPr algn="l">
              <a:defRPr sz="7000">
                <a:latin typeface="Calibri"/>
                <a:ea typeface="Calibri"/>
                <a:cs typeface="Calibri"/>
                <a:sym typeface="Calibri"/>
              </a:defRPr>
            </a:lvl1pPr>
          </a:lstStyle>
          <a:p>
            <a:pPr lvl="0">
              <a:defRPr sz="1800"/>
            </a:pPr>
            <a:r>
              <a:rPr sz="7000"/>
              <a:t>Optical See-Through HMDs</a:t>
            </a:r>
          </a:p>
        </p:txBody>
      </p:sp>
      <p:sp>
        <p:nvSpPr>
          <p:cNvPr id="63" name="Shape 63"/>
          <p:cNvSpPr>
            <a:spLocks noGrp="1"/>
          </p:cNvSpPr>
          <p:nvPr>
            <p:ph type="body" idx="1"/>
          </p:nvPr>
        </p:nvSpPr>
        <p:spPr>
          <a:xfrm>
            <a:off x="384042" y="2036828"/>
            <a:ext cx="12236715" cy="7107172"/>
          </a:xfrm>
          <a:prstGeom prst="rect">
            <a:avLst/>
          </a:prstGeom>
        </p:spPr>
        <p:txBody>
          <a:bodyPr anchor="t"/>
          <a:lstStyle/>
          <a:p>
            <a:pPr lvl="0">
              <a:defRPr sz="1800"/>
            </a:pPr>
            <a:r>
              <a:rPr sz="3600">
                <a:latin typeface="Calibri"/>
                <a:ea typeface="Calibri"/>
                <a:cs typeface="Calibri"/>
                <a:sym typeface="Calibri"/>
              </a:rPr>
              <a:t>Optical See-Through HMDs attract attention </a:t>
            </a:r>
            <a:br>
              <a:rPr sz="3600">
                <a:latin typeface="Calibri"/>
                <a:ea typeface="Calibri"/>
                <a:cs typeface="Calibri"/>
                <a:sym typeface="Calibri"/>
              </a:rPr>
            </a:br>
            <a:r>
              <a:rPr sz="3600">
                <a:latin typeface="Calibri"/>
                <a:ea typeface="Calibri"/>
                <a:cs typeface="Calibri"/>
                <a:sym typeface="Calibri"/>
              </a:rPr>
              <a:t>as an Augmented Reality device</a:t>
            </a:r>
          </a:p>
        </p:txBody>
      </p:sp>
      <p:sp>
        <p:nvSpPr>
          <p:cNvPr id="64" name="Shape 64"/>
          <p:cNvSpPr>
            <a:spLocks noGrp="1"/>
          </p:cNvSpPr>
          <p:nvPr>
            <p:ph type="sldNum" sz="quarter" idx="4294967295"/>
          </p:nvPr>
        </p:nvSpPr>
        <p:spPr>
          <a:xfrm>
            <a:off x="12445999" y="9144000"/>
            <a:ext cx="266776"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2</a:t>
            </a:fld>
            <a:endParaRPr/>
          </a:p>
        </p:txBody>
      </p:sp>
      <p:pic>
        <p:nvPicPr>
          <p:cNvPr id="65" name="IMDlogo.png"/>
          <p:cNvPicPr/>
          <p:nvPr/>
        </p:nvPicPr>
        <p:blipFill>
          <a:blip r:embed="rId3">
            <a:extLst/>
          </a:blip>
          <a:stretch>
            <a:fillRect/>
          </a:stretch>
        </p:blipFill>
        <p:spPr>
          <a:xfrm>
            <a:off x="11430000" y="477043"/>
            <a:ext cx="1234282" cy="1234282"/>
          </a:xfrm>
          <a:prstGeom prst="rect">
            <a:avLst/>
          </a:prstGeom>
          <a:ln w="12700">
            <a:miter lim="400000"/>
          </a:ln>
        </p:spPr>
      </p:pic>
      <p:pic>
        <p:nvPicPr>
          <p:cNvPr id="66" name="cycle_googleglass.png"/>
          <p:cNvPicPr/>
          <p:nvPr/>
        </p:nvPicPr>
        <p:blipFill>
          <a:blip r:embed="rId4">
            <a:extLst/>
          </a:blip>
          <a:stretch>
            <a:fillRect/>
          </a:stretch>
        </p:blipFill>
        <p:spPr>
          <a:xfrm>
            <a:off x="6912075" y="5311610"/>
            <a:ext cx="5511427" cy="3098733"/>
          </a:xfrm>
          <a:prstGeom prst="rect">
            <a:avLst/>
          </a:prstGeom>
          <a:ln w="12700">
            <a:miter lim="400000"/>
          </a:ln>
        </p:spPr>
      </p:pic>
      <p:pic>
        <p:nvPicPr>
          <p:cNvPr id="67" name="googleglass_blue.jpg"/>
          <p:cNvPicPr/>
          <p:nvPr/>
        </p:nvPicPr>
        <p:blipFill>
          <a:blip r:embed="rId5">
            <a:extLst/>
          </a:blip>
          <a:stretch>
            <a:fillRect/>
          </a:stretch>
        </p:blipFill>
        <p:spPr>
          <a:xfrm>
            <a:off x="831320" y="5993597"/>
            <a:ext cx="5357041" cy="1734759"/>
          </a:xfrm>
          <a:prstGeom prst="rect">
            <a:avLst/>
          </a:prstGeom>
          <a:ln w="12700">
            <a:miter lim="400000"/>
          </a:ln>
        </p:spPr>
      </p:pic>
      <p:sp>
        <p:nvSpPr>
          <p:cNvPr id="68" name="Shape 68"/>
          <p:cNvSpPr/>
          <p:nvPr/>
        </p:nvSpPr>
        <p:spPr>
          <a:xfrm>
            <a:off x="8709174" y="8464549"/>
            <a:ext cx="1917230"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Map application</a:t>
            </a:r>
          </a:p>
        </p:txBody>
      </p:sp>
      <p:sp>
        <p:nvSpPr>
          <p:cNvPr id="69" name="Shape 69"/>
          <p:cNvSpPr/>
          <p:nvPr/>
        </p:nvSpPr>
        <p:spPr>
          <a:xfrm>
            <a:off x="2728890" y="8464549"/>
            <a:ext cx="1561902"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Google Glass</a:t>
            </a:r>
          </a:p>
        </p:txBody>
      </p:sp>
      <p:sp>
        <p:nvSpPr>
          <p:cNvPr id="70" name="Shape 70"/>
          <p:cNvSpPr/>
          <p:nvPr/>
        </p:nvSpPr>
        <p:spPr>
          <a:xfrm>
            <a:off x="1196653" y="3768167"/>
            <a:ext cx="10606660" cy="635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u="sng">
                <a:latin typeface="Calibri"/>
                <a:ea typeface="Calibri"/>
                <a:cs typeface="Calibri"/>
                <a:sym typeface="Calibri"/>
              </a:defRPr>
            </a:lvl1pPr>
          </a:lstStyle>
          <a:p>
            <a:pPr lvl="0">
              <a:defRPr sz="1800" u="none"/>
            </a:pPr>
            <a:r>
              <a:rPr sz="3600" u="sng"/>
              <a:t>We can see real scene and CG at the same time</a:t>
            </a:r>
          </a:p>
        </p:txBody>
      </p:sp>
      <p:sp>
        <p:nvSpPr>
          <p:cNvPr id="71" name="Shape 71"/>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sz="8000"/>
              <a:t>Purpose</a:t>
            </a:r>
          </a:p>
        </p:txBody>
      </p:sp>
      <p:sp>
        <p:nvSpPr>
          <p:cNvPr id="74" name="Shape 74"/>
          <p:cNvSpPr>
            <a:spLocks noGrp="1"/>
          </p:cNvSpPr>
          <p:nvPr>
            <p:ph type="body" idx="1"/>
          </p:nvPr>
        </p:nvSpPr>
        <p:spPr>
          <a:xfrm>
            <a:off x="384042" y="2036828"/>
            <a:ext cx="12236715" cy="7107172"/>
          </a:xfrm>
          <a:prstGeom prst="rect">
            <a:avLst/>
          </a:prstGeom>
        </p:spPr>
        <p:txBody>
          <a:bodyPr anchor="t"/>
          <a:lstStyle>
            <a:lvl1pPr>
              <a:defRPr sz="3500">
                <a:latin typeface="Calibri"/>
                <a:ea typeface="Calibri"/>
                <a:cs typeface="Calibri"/>
                <a:sym typeface="Calibri"/>
              </a:defRPr>
            </a:lvl1pPr>
          </a:lstStyle>
          <a:p>
            <a:pPr lvl="0">
              <a:defRPr sz="1800"/>
            </a:pPr>
            <a:r>
              <a:rPr sz="3500"/>
              <a:t>Reducing a focus blur effect on Optical See-Through HMDs</a:t>
            </a:r>
          </a:p>
        </p:txBody>
      </p:sp>
      <p:sp>
        <p:nvSpPr>
          <p:cNvPr id="75" name="Shape 75"/>
          <p:cNvSpPr>
            <a:spLocks noGrp="1"/>
          </p:cNvSpPr>
          <p:nvPr>
            <p:ph type="sldNum" sz="quarter" idx="4294967295"/>
          </p:nvPr>
        </p:nvSpPr>
        <p:spPr>
          <a:xfrm>
            <a:off x="12445999" y="9144000"/>
            <a:ext cx="266776"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3</a:t>
            </a:fld>
            <a:endParaRPr/>
          </a:p>
        </p:txBody>
      </p:sp>
      <p:pic>
        <p:nvPicPr>
          <p:cNvPr id="76" name="IMDlogo.png"/>
          <p:cNvPicPr/>
          <p:nvPr/>
        </p:nvPicPr>
        <p:blipFill>
          <a:blip r:embed="rId3">
            <a:extLst/>
          </a:blip>
          <a:stretch>
            <a:fillRect/>
          </a:stretch>
        </p:blipFill>
        <p:spPr>
          <a:xfrm>
            <a:off x="11430000" y="477043"/>
            <a:ext cx="1234282" cy="1234282"/>
          </a:xfrm>
          <a:prstGeom prst="rect">
            <a:avLst/>
          </a:prstGeom>
          <a:ln w="12700">
            <a:miter lim="400000"/>
          </a:ln>
        </p:spPr>
      </p:pic>
      <p:sp>
        <p:nvSpPr>
          <p:cNvPr id="77" name="Shape 77"/>
          <p:cNvSpPr/>
          <p:nvPr/>
        </p:nvSpPr>
        <p:spPr>
          <a:xfrm>
            <a:off x="2378035" y="8760883"/>
            <a:ext cx="2038773"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Schematic optics</a:t>
            </a:r>
          </a:p>
        </p:txBody>
      </p:sp>
      <p:sp>
        <p:nvSpPr>
          <p:cNvPr id="78" name="Shape 78"/>
          <p:cNvSpPr/>
          <p:nvPr/>
        </p:nvSpPr>
        <p:spPr>
          <a:xfrm>
            <a:off x="8171766" y="8760883"/>
            <a:ext cx="2542804"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Conventional method</a:t>
            </a:r>
          </a:p>
        </p:txBody>
      </p:sp>
      <p:sp>
        <p:nvSpPr>
          <p:cNvPr id="79" name="Shape 79"/>
          <p:cNvSpPr/>
          <p:nvPr/>
        </p:nvSpPr>
        <p:spPr>
          <a:xfrm>
            <a:off x="1199070" y="2828367"/>
            <a:ext cx="10606660" cy="990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370416" indent="-370416" algn="l">
              <a:buSzPct val="75000"/>
              <a:buChar char="•"/>
              <a:defRPr sz="3000">
                <a:latin typeface="Calibri"/>
                <a:ea typeface="Calibri"/>
                <a:cs typeface="Calibri"/>
                <a:sym typeface="Calibri"/>
              </a:defRPr>
            </a:lvl1pPr>
          </a:lstStyle>
          <a:p>
            <a:pPr lvl="0">
              <a:defRPr sz="1800"/>
            </a:pPr>
            <a:r>
              <a:rPr sz="3000"/>
              <a:t>Focus blur occurs because the depth of Virtual display and Real scene are different</a:t>
            </a:r>
          </a:p>
        </p:txBody>
      </p:sp>
      <p:pic>
        <p:nvPicPr>
          <p:cNvPr id="80" name="MyTeaserImage_left.png"/>
          <p:cNvPicPr/>
          <p:nvPr/>
        </p:nvPicPr>
        <p:blipFill>
          <a:blip r:embed="rId4">
            <a:extLst/>
          </a:blip>
          <a:stretch>
            <a:fillRect/>
          </a:stretch>
        </p:blipFill>
        <p:spPr>
          <a:xfrm>
            <a:off x="511405" y="5064990"/>
            <a:ext cx="5772033" cy="3763263"/>
          </a:xfrm>
          <a:prstGeom prst="rect">
            <a:avLst/>
          </a:prstGeom>
          <a:ln w="12700">
            <a:miter lim="400000"/>
          </a:ln>
        </p:spPr>
      </p:pic>
      <p:pic>
        <p:nvPicPr>
          <p:cNvPr id="81" name="MyTeaserImage_middle.png"/>
          <p:cNvPicPr/>
          <p:nvPr/>
        </p:nvPicPr>
        <p:blipFill>
          <a:blip r:embed="rId5">
            <a:extLst/>
          </a:blip>
          <a:stretch>
            <a:fillRect/>
          </a:stretch>
        </p:blipFill>
        <p:spPr>
          <a:xfrm>
            <a:off x="6806604" y="5184945"/>
            <a:ext cx="5273127" cy="3523353"/>
          </a:xfrm>
          <a:prstGeom prst="rect">
            <a:avLst/>
          </a:prstGeom>
          <a:ln w="12700">
            <a:miter lim="400000"/>
          </a:ln>
        </p:spPr>
      </p:pic>
      <p:sp>
        <p:nvSpPr>
          <p:cNvPr id="82" name="Shape 82"/>
          <p:cNvSpPr/>
          <p:nvPr/>
        </p:nvSpPr>
        <p:spPr>
          <a:xfrm>
            <a:off x="1199070" y="3886701"/>
            <a:ext cx="10606660" cy="990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370416" indent="-370416" algn="l">
              <a:buSzPct val="75000"/>
              <a:buChar char="•"/>
              <a:defRPr sz="3000">
                <a:latin typeface="Calibri"/>
                <a:ea typeface="Calibri"/>
                <a:cs typeface="Calibri"/>
                <a:sym typeface="Calibri"/>
              </a:defRPr>
            </a:lvl1pPr>
          </a:lstStyle>
          <a:p>
            <a:pPr lvl="0">
              <a:defRPr sz="1800"/>
            </a:pPr>
            <a:r>
              <a:rPr sz="3000"/>
              <a:t>It is necessary to adjust the focus when viewing the virtual display</a:t>
            </a:r>
          </a:p>
        </p:txBody>
      </p:sp>
      <p:sp>
        <p:nvSpPr>
          <p:cNvPr id="83" name="Shape 83"/>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sz="8000"/>
              <a:t>Related Work</a:t>
            </a:r>
          </a:p>
        </p:txBody>
      </p:sp>
      <p:sp>
        <p:nvSpPr>
          <p:cNvPr id="86" name="Shape 86"/>
          <p:cNvSpPr>
            <a:spLocks noGrp="1"/>
          </p:cNvSpPr>
          <p:nvPr>
            <p:ph type="body" idx="1"/>
          </p:nvPr>
        </p:nvSpPr>
        <p:spPr>
          <a:xfrm>
            <a:off x="384042" y="2036828"/>
            <a:ext cx="12236715" cy="7107172"/>
          </a:xfrm>
          <a:prstGeom prst="rect">
            <a:avLst/>
          </a:prstGeom>
        </p:spPr>
        <p:txBody>
          <a:bodyPr anchor="t"/>
          <a:lstStyle>
            <a:lvl1pPr>
              <a:defRPr>
                <a:latin typeface="Calibri"/>
                <a:ea typeface="Calibri"/>
                <a:cs typeface="Calibri"/>
                <a:sym typeface="Calibri"/>
              </a:defRPr>
            </a:lvl1pPr>
          </a:lstStyle>
          <a:p>
            <a:pPr lvl="0">
              <a:defRPr sz="1800"/>
            </a:pPr>
            <a:r>
              <a:rPr sz="3600"/>
              <a:t>Light Field Display</a:t>
            </a:r>
          </a:p>
        </p:txBody>
      </p:sp>
      <p:sp>
        <p:nvSpPr>
          <p:cNvPr id="87" name="Shape 87"/>
          <p:cNvSpPr>
            <a:spLocks noGrp="1"/>
          </p:cNvSpPr>
          <p:nvPr>
            <p:ph type="sldNum" sz="quarter" idx="4294967295"/>
          </p:nvPr>
        </p:nvSpPr>
        <p:spPr>
          <a:xfrm>
            <a:off x="12445999" y="9144000"/>
            <a:ext cx="266776"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4</a:t>
            </a:fld>
            <a:endParaRPr/>
          </a:p>
        </p:txBody>
      </p:sp>
      <p:pic>
        <p:nvPicPr>
          <p:cNvPr id="88" name="IMDlogo.png"/>
          <p:cNvPicPr/>
          <p:nvPr/>
        </p:nvPicPr>
        <p:blipFill>
          <a:blip r:embed="rId3">
            <a:extLst/>
          </a:blip>
          <a:stretch>
            <a:fillRect/>
          </a:stretch>
        </p:blipFill>
        <p:spPr>
          <a:xfrm>
            <a:off x="11430000" y="477043"/>
            <a:ext cx="1234282" cy="1234282"/>
          </a:xfrm>
          <a:prstGeom prst="rect">
            <a:avLst/>
          </a:prstGeom>
          <a:ln w="12700">
            <a:miter lim="400000"/>
          </a:ln>
        </p:spPr>
      </p:pic>
      <p:pic>
        <p:nvPicPr>
          <p:cNvPr id="89" name="Tailored_Display.tiff"/>
          <p:cNvPicPr/>
          <p:nvPr/>
        </p:nvPicPr>
        <p:blipFill>
          <a:blip r:embed="rId4">
            <a:extLst/>
          </a:blip>
          <a:stretch>
            <a:fillRect/>
          </a:stretch>
        </p:blipFill>
        <p:spPr>
          <a:xfrm>
            <a:off x="7835834" y="2313825"/>
            <a:ext cx="4763752" cy="2597107"/>
          </a:xfrm>
          <a:prstGeom prst="rect">
            <a:avLst/>
          </a:prstGeom>
          <a:ln w="12700">
            <a:miter lim="400000"/>
          </a:ln>
        </p:spPr>
      </p:pic>
      <p:pic>
        <p:nvPicPr>
          <p:cNvPr id="90" name="Computational_AR_Eyeglasses.tiff"/>
          <p:cNvPicPr/>
          <p:nvPr/>
        </p:nvPicPr>
        <p:blipFill>
          <a:blip r:embed="rId5">
            <a:extLst/>
          </a:blip>
          <a:srcRect r="37537"/>
          <a:stretch>
            <a:fillRect/>
          </a:stretch>
        </p:blipFill>
        <p:spPr>
          <a:xfrm>
            <a:off x="6530313" y="6112024"/>
            <a:ext cx="6156820" cy="2359745"/>
          </a:xfrm>
          <a:prstGeom prst="rect">
            <a:avLst/>
          </a:prstGeom>
          <a:ln w="12700">
            <a:miter lim="400000"/>
          </a:ln>
        </p:spPr>
      </p:pic>
      <p:sp>
        <p:nvSpPr>
          <p:cNvPr id="91" name="Shape 91"/>
          <p:cNvSpPr/>
          <p:nvPr/>
        </p:nvSpPr>
        <p:spPr>
          <a:xfrm>
            <a:off x="7955857" y="5046167"/>
            <a:ext cx="4523707"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50000"/>
              </a:lnSpc>
              <a:defRPr sz="2000">
                <a:latin typeface="Calibri"/>
                <a:ea typeface="Calibri"/>
                <a:cs typeface="Calibri"/>
                <a:sym typeface="Calibri"/>
              </a:defRPr>
            </a:lvl1pPr>
          </a:lstStyle>
          <a:p>
            <a:pPr lvl="0">
              <a:defRPr sz="1800"/>
            </a:pPr>
            <a:r>
              <a:rPr sz="2000"/>
              <a:t>Tailored Displays(Pamplona et al.2012)</a:t>
            </a:r>
          </a:p>
        </p:txBody>
      </p:sp>
      <p:sp>
        <p:nvSpPr>
          <p:cNvPr id="92" name="Shape 92"/>
          <p:cNvSpPr/>
          <p:nvPr/>
        </p:nvSpPr>
        <p:spPr>
          <a:xfrm>
            <a:off x="6694893" y="8611072"/>
            <a:ext cx="5827564"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50000"/>
              </a:lnSpc>
              <a:defRPr sz="2000">
                <a:latin typeface="Calibri"/>
                <a:ea typeface="Calibri"/>
                <a:cs typeface="Calibri"/>
                <a:sym typeface="Calibri"/>
              </a:defRPr>
            </a:lvl1pPr>
          </a:lstStyle>
          <a:p>
            <a:pPr lvl="0">
              <a:defRPr sz="1800"/>
            </a:pPr>
            <a:r>
              <a:rPr sz="2000"/>
              <a:t>Computational AR Eyeglasses(Maimone et al.2013)</a:t>
            </a:r>
          </a:p>
        </p:txBody>
      </p:sp>
      <p:sp>
        <p:nvSpPr>
          <p:cNvPr id="93" name="Shape 93"/>
          <p:cNvSpPr/>
          <p:nvPr/>
        </p:nvSpPr>
        <p:spPr>
          <a:xfrm>
            <a:off x="770258" y="3484429"/>
            <a:ext cx="7297676" cy="143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gn="l">
              <a:defRPr sz="1800"/>
            </a:pPr>
            <a:r>
              <a:rPr sz="3000">
                <a:latin typeface="Calibri"/>
                <a:ea typeface="Calibri"/>
                <a:cs typeface="Calibri"/>
                <a:sym typeface="Calibri"/>
              </a:rPr>
              <a:t>By controlling the light ray, </a:t>
            </a:r>
            <a:br>
              <a:rPr sz="3000">
                <a:latin typeface="Calibri"/>
                <a:ea typeface="Calibri"/>
                <a:cs typeface="Calibri"/>
                <a:sym typeface="Calibri"/>
              </a:rPr>
            </a:br>
            <a:r>
              <a:rPr sz="3000">
                <a:latin typeface="Calibri"/>
                <a:ea typeface="Calibri"/>
                <a:cs typeface="Calibri"/>
                <a:sym typeface="Calibri"/>
              </a:rPr>
              <a:t>Light Field Display can present the image </a:t>
            </a:r>
            <a:br>
              <a:rPr sz="3000">
                <a:latin typeface="Calibri"/>
                <a:ea typeface="Calibri"/>
                <a:cs typeface="Calibri"/>
                <a:sym typeface="Calibri"/>
              </a:rPr>
            </a:br>
            <a:r>
              <a:rPr sz="3000">
                <a:latin typeface="Calibri"/>
                <a:ea typeface="Calibri"/>
                <a:cs typeface="Calibri"/>
                <a:sym typeface="Calibri"/>
              </a:rPr>
              <a:t>as if it exists actually</a:t>
            </a:r>
          </a:p>
        </p:txBody>
      </p:sp>
      <p:sp>
        <p:nvSpPr>
          <p:cNvPr id="94" name="Shape 94"/>
          <p:cNvSpPr/>
          <p:nvPr/>
        </p:nvSpPr>
        <p:spPr>
          <a:xfrm>
            <a:off x="829524" y="5584064"/>
            <a:ext cx="4594234" cy="143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gn="l">
              <a:defRPr sz="1800"/>
            </a:pPr>
            <a:r>
              <a:rPr sz="3000">
                <a:latin typeface="Calibri"/>
                <a:ea typeface="Calibri"/>
                <a:cs typeface="Calibri"/>
                <a:sym typeface="Calibri"/>
              </a:rPr>
              <a:t>Problem: </a:t>
            </a:r>
          </a:p>
          <a:p>
            <a:pPr marL="370416" lvl="0" indent="-370416" algn="l">
              <a:buSzPct val="75000"/>
              <a:buChar char="•"/>
              <a:defRPr sz="1800"/>
            </a:pPr>
            <a:r>
              <a:rPr sz="3000">
                <a:latin typeface="Calibri"/>
                <a:ea typeface="Calibri"/>
                <a:cs typeface="Calibri"/>
                <a:sym typeface="Calibri"/>
              </a:rPr>
              <a:t>Big computational time</a:t>
            </a:r>
          </a:p>
          <a:p>
            <a:pPr marL="370416" lvl="0" indent="-370416" algn="l">
              <a:buSzPct val="75000"/>
              <a:buChar char="•"/>
              <a:defRPr sz="1800"/>
            </a:pPr>
            <a:r>
              <a:rPr sz="3000">
                <a:latin typeface="Calibri"/>
                <a:ea typeface="Calibri"/>
                <a:cs typeface="Calibri"/>
                <a:sym typeface="Calibri"/>
              </a:rPr>
              <a:t>Special display</a:t>
            </a:r>
          </a:p>
        </p:txBody>
      </p:sp>
      <p:sp>
        <p:nvSpPr>
          <p:cNvPr id="95" name="Shape 95"/>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sz="8000"/>
              <a:t>Approach</a:t>
            </a:r>
          </a:p>
        </p:txBody>
      </p:sp>
      <p:sp>
        <p:nvSpPr>
          <p:cNvPr id="98" name="Shape 98"/>
          <p:cNvSpPr>
            <a:spLocks noGrp="1"/>
          </p:cNvSpPr>
          <p:nvPr>
            <p:ph type="body" idx="1"/>
          </p:nvPr>
        </p:nvSpPr>
        <p:spPr>
          <a:xfrm>
            <a:off x="384042" y="2027932"/>
            <a:ext cx="12236715" cy="7107173"/>
          </a:xfrm>
          <a:prstGeom prst="rect">
            <a:avLst/>
          </a:prstGeom>
        </p:spPr>
        <p:txBody>
          <a:bodyPr anchor="t"/>
          <a:lstStyle>
            <a:lvl1pPr>
              <a:defRPr>
                <a:latin typeface="Calibri"/>
                <a:ea typeface="Calibri"/>
                <a:cs typeface="Calibri"/>
                <a:sym typeface="Calibri"/>
              </a:defRPr>
            </a:lvl1pPr>
          </a:lstStyle>
          <a:p>
            <a:pPr lvl="0">
              <a:defRPr sz="1800"/>
            </a:pPr>
            <a:r>
              <a:rPr sz="3600"/>
              <a:t>Applying a focus blur correction technique</a:t>
            </a:r>
          </a:p>
        </p:txBody>
      </p:sp>
      <p:sp>
        <p:nvSpPr>
          <p:cNvPr id="99" name="Shape 99"/>
          <p:cNvSpPr>
            <a:spLocks noGrp="1"/>
          </p:cNvSpPr>
          <p:nvPr>
            <p:ph type="sldNum" sz="quarter" idx="4294967295"/>
          </p:nvPr>
        </p:nvSpPr>
        <p:spPr>
          <a:xfrm>
            <a:off x="12445999" y="9144000"/>
            <a:ext cx="266776"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5</a:t>
            </a:fld>
            <a:endParaRPr/>
          </a:p>
        </p:txBody>
      </p:sp>
      <p:pic>
        <p:nvPicPr>
          <p:cNvPr id="100" name="IMDlogo.png"/>
          <p:cNvPicPr/>
          <p:nvPr/>
        </p:nvPicPr>
        <p:blipFill>
          <a:blip r:embed="rId3">
            <a:extLst/>
          </a:blip>
          <a:stretch>
            <a:fillRect/>
          </a:stretch>
        </p:blipFill>
        <p:spPr>
          <a:xfrm>
            <a:off x="11430000" y="477043"/>
            <a:ext cx="1234282" cy="1234282"/>
          </a:xfrm>
          <a:prstGeom prst="rect">
            <a:avLst/>
          </a:prstGeom>
          <a:ln w="12700">
            <a:miter lim="400000"/>
          </a:ln>
        </p:spPr>
      </p:pic>
      <p:pic>
        <p:nvPicPr>
          <p:cNvPr id="101" name="blur_result.png"/>
          <p:cNvPicPr/>
          <p:nvPr/>
        </p:nvPicPr>
        <p:blipFill>
          <a:blip r:embed="rId4">
            <a:extLst/>
          </a:blip>
          <a:stretch>
            <a:fillRect/>
          </a:stretch>
        </p:blipFill>
        <p:spPr>
          <a:xfrm>
            <a:off x="8712464" y="2878856"/>
            <a:ext cx="2708573" cy="2708574"/>
          </a:xfrm>
          <a:prstGeom prst="rect">
            <a:avLst/>
          </a:prstGeom>
          <a:ln w="12700">
            <a:miter lim="400000"/>
          </a:ln>
        </p:spPr>
      </p:pic>
      <p:pic>
        <p:nvPicPr>
          <p:cNvPr id="102" name="Zhang_result.png"/>
          <p:cNvPicPr/>
          <p:nvPr/>
        </p:nvPicPr>
        <p:blipFill>
          <a:blip r:embed="rId5">
            <a:extLst/>
          </a:blip>
          <a:stretch>
            <a:fillRect/>
          </a:stretch>
        </p:blipFill>
        <p:spPr>
          <a:xfrm>
            <a:off x="8712084" y="6172009"/>
            <a:ext cx="2709334" cy="2709334"/>
          </a:xfrm>
          <a:prstGeom prst="rect">
            <a:avLst/>
          </a:prstGeom>
          <a:ln w="12700">
            <a:miter lim="400000"/>
          </a:ln>
        </p:spPr>
      </p:pic>
      <p:pic>
        <p:nvPicPr>
          <p:cNvPr id="103" name="blur_result.png"/>
          <p:cNvPicPr/>
          <p:nvPr/>
        </p:nvPicPr>
        <p:blipFill>
          <a:blip r:embed="rId4">
            <a:extLst/>
          </a:blip>
          <a:stretch>
            <a:fillRect/>
          </a:stretch>
        </p:blipFill>
        <p:spPr>
          <a:xfrm>
            <a:off x="5366080" y="6172390"/>
            <a:ext cx="2708574" cy="2708573"/>
          </a:xfrm>
          <a:prstGeom prst="rect">
            <a:avLst/>
          </a:prstGeom>
          <a:ln w="12700">
            <a:miter lim="400000"/>
          </a:ln>
        </p:spPr>
      </p:pic>
      <p:sp>
        <p:nvSpPr>
          <p:cNvPr id="104" name="Shape 104"/>
          <p:cNvSpPr/>
          <p:nvPr/>
        </p:nvSpPr>
        <p:spPr>
          <a:xfrm>
            <a:off x="6057114" y="5683059"/>
            <a:ext cx="1326506"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Original(o)</a:t>
            </a:r>
          </a:p>
        </p:txBody>
      </p:sp>
      <p:sp>
        <p:nvSpPr>
          <p:cNvPr id="105" name="Shape 105"/>
          <p:cNvSpPr/>
          <p:nvPr/>
        </p:nvSpPr>
        <p:spPr>
          <a:xfrm>
            <a:off x="9617500" y="5683059"/>
            <a:ext cx="898501"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Blur(b)</a:t>
            </a:r>
          </a:p>
        </p:txBody>
      </p:sp>
      <p:sp>
        <p:nvSpPr>
          <p:cNvPr id="106" name="Shape 106"/>
          <p:cNvSpPr/>
          <p:nvPr/>
        </p:nvSpPr>
        <p:spPr>
          <a:xfrm>
            <a:off x="6271117" y="8976212"/>
            <a:ext cx="898501"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Blur(b)</a:t>
            </a:r>
          </a:p>
        </p:txBody>
      </p:sp>
      <p:sp>
        <p:nvSpPr>
          <p:cNvPr id="107" name="Shape 107"/>
          <p:cNvSpPr/>
          <p:nvPr/>
        </p:nvSpPr>
        <p:spPr>
          <a:xfrm>
            <a:off x="9254359" y="8976212"/>
            <a:ext cx="1624783"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Correction(c)</a:t>
            </a:r>
          </a:p>
        </p:txBody>
      </p:sp>
      <p:sp>
        <p:nvSpPr>
          <p:cNvPr id="108" name="Shape 108"/>
          <p:cNvSpPr/>
          <p:nvPr/>
        </p:nvSpPr>
        <p:spPr>
          <a:xfrm>
            <a:off x="8190772" y="4028537"/>
            <a:ext cx="409212" cy="409212"/>
          </a:xfrm>
          <a:prstGeom prst="rightArrow">
            <a:avLst>
              <a:gd name="adj1" fmla="val 32000"/>
              <a:gd name="adj2" fmla="val 64000"/>
            </a:avLst>
          </a:prstGeom>
          <a:ln w="12700">
            <a:solidFill>
              <a:srgbClr val="0365C0"/>
            </a:solidFill>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09" name="Shape 109"/>
          <p:cNvSpPr/>
          <p:nvPr/>
        </p:nvSpPr>
        <p:spPr>
          <a:xfrm>
            <a:off x="8190772" y="7321880"/>
            <a:ext cx="409212" cy="409212"/>
          </a:xfrm>
          <a:prstGeom prst="rightArrow">
            <a:avLst>
              <a:gd name="adj1" fmla="val 32000"/>
              <a:gd name="adj2" fmla="val 64000"/>
            </a:avLst>
          </a:prstGeom>
          <a:ln w="12700">
            <a:solidFill>
              <a:srgbClr val="C82506"/>
            </a:solidFill>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pic>
        <p:nvPicPr>
          <p:cNvPr id="110" name="blur_equ.png"/>
          <p:cNvPicPr/>
          <p:nvPr/>
        </p:nvPicPr>
        <p:blipFill>
          <a:blip r:embed="rId6">
            <a:extLst/>
          </a:blip>
          <a:stretch>
            <a:fillRect/>
          </a:stretch>
        </p:blipFill>
        <p:spPr>
          <a:xfrm>
            <a:off x="1389128" y="4456050"/>
            <a:ext cx="2708574" cy="841500"/>
          </a:xfrm>
          <a:prstGeom prst="rect">
            <a:avLst/>
          </a:prstGeom>
          <a:ln w="12700">
            <a:solidFill>
              <a:srgbClr val="0365C0"/>
            </a:solidFill>
            <a:miter lim="400000"/>
          </a:ln>
        </p:spPr>
      </p:pic>
      <p:pic>
        <p:nvPicPr>
          <p:cNvPr id="111" name="compensation_equ.png"/>
          <p:cNvPicPr/>
          <p:nvPr/>
        </p:nvPicPr>
        <p:blipFill>
          <a:blip r:embed="rId7">
            <a:extLst/>
          </a:blip>
          <a:stretch>
            <a:fillRect/>
          </a:stretch>
        </p:blipFill>
        <p:spPr>
          <a:xfrm>
            <a:off x="227686" y="7715337"/>
            <a:ext cx="5031458" cy="841499"/>
          </a:xfrm>
          <a:prstGeom prst="rect">
            <a:avLst/>
          </a:prstGeom>
          <a:ln w="12700">
            <a:solidFill>
              <a:srgbClr val="C82506"/>
            </a:solidFill>
            <a:miter lim="400000"/>
          </a:ln>
        </p:spPr>
      </p:pic>
      <p:sp>
        <p:nvSpPr>
          <p:cNvPr id="112" name="Shape 112"/>
          <p:cNvSpPr/>
          <p:nvPr/>
        </p:nvSpPr>
        <p:spPr>
          <a:xfrm>
            <a:off x="281326" y="3180583"/>
            <a:ext cx="4652815" cy="990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pPr>
            <a:r>
              <a:rPr sz="3000">
                <a:latin typeface="Calibri"/>
                <a:ea typeface="Calibri"/>
                <a:cs typeface="Calibri"/>
                <a:sym typeface="Calibri"/>
              </a:rPr>
              <a:t>Focus blur is represented </a:t>
            </a:r>
          </a:p>
          <a:p>
            <a:pPr lvl="0">
              <a:defRPr sz="1800"/>
            </a:pPr>
            <a:r>
              <a:rPr sz="3000">
                <a:latin typeface="Calibri"/>
                <a:ea typeface="Calibri"/>
                <a:cs typeface="Calibri"/>
                <a:sym typeface="Calibri"/>
              </a:rPr>
              <a:t>by convolution</a:t>
            </a:r>
          </a:p>
        </p:txBody>
      </p:sp>
      <p:sp>
        <p:nvSpPr>
          <p:cNvPr id="113" name="Shape 113"/>
          <p:cNvSpPr/>
          <p:nvPr/>
        </p:nvSpPr>
        <p:spPr>
          <a:xfrm>
            <a:off x="724580" y="6585095"/>
            <a:ext cx="4129497" cy="990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pPr>
            <a:r>
              <a:rPr sz="3000">
                <a:latin typeface="Calibri"/>
                <a:ea typeface="Calibri"/>
                <a:cs typeface="Calibri"/>
                <a:sym typeface="Calibri"/>
              </a:rPr>
              <a:t>Focus blur is corrected </a:t>
            </a:r>
            <a:br>
              <a:rPr sz="3000">
                <a:latin typeface="Calibri"/>
                <a:ea typeface="Calibri"/>
                <a:cs typeface="Calibri"/>
                <a:sym typeface="Calibri"/>
              </a:rPr>
            </a:br>
            <a:r>
              <a:rPr sz="3000">
                <a:latin typeface="Calibri"/>
                <a:ea typeface="Calibri"/>
                <a:cs typeface="Calibri"/>
                <a:sym typeface="Calibri"/>
              </a:rPr>
              <a:t>by Fourier transform</a:t>
            </a:r>
          </a:p>
        </p:txBody>
      </p:sp>
      <p:sp>
        <p:nvSpPr>
          <p:cNvPr id="114" name="Shape 114"/>
          <p:cNvSpPr/>
          <p:nvPr/>
        </p:nvSpPr>
        <p:spPr>
          <a:xfrm>
            <a:off x="834162" y="5336199"/>
            <a:ext cx="3910333" cy="844672"/>
          </a:xfrm>
          <a:prstGeom prst="rect">
            <a:avLst/>
          </a:prstGeom>
          <a:ln w="12700">
            <a:miter lim="400000"/>
          </a:ln>
          <a:extLst>
            <a:ext uri="{C572A759-6A51-4108-AA02-DFA0A04FC94B}">
              <ma14:wrappingTextBoxFlag xmlns="" xmlns:ma14="http://schemas.microsoft.com/office/mac/drawingml/2011/main" val="1"/>
            </a:ext>
          </a:extLst>
        </p:spPr>
        <p:txBody>
          <a:bodyPr wrap="none" lIns="65023" tIns="65023" rIns="65023" bIns="65023">
            <a:spAutoFit/>
          </a:bodyPr>
          <a:lstStyle/>
          <a:p>
            <a:pPr lvl="0" defTabSz="914400">
              <a:defRPr sz="1800"/>
            </a:pPr>
            <a:r>
              <a:rPr sz="2400">
                <a:latin typeface="Calibri"/>
                <a:ea typeface="Calibri"/>
                <a:cs typeface="Calibri"/>
                <a:sym typeface="Calibri"/>
              </a:rPr>
              <a:t>※p : Point Spread Function</a:t>
            </a:r>
          </a:p>
          <a:p>
            <a:pPr lvl="0" defTabSz="914400">
              <a:defRPr sz="1800"/>
            </a:pPr>
            <a:r>
              <a:rPr sz="2400">
                <a:latin typeface="Calibri"/>
                <a:ea typeface="Calibri"/>
                <a:cs typeface="Calibri"/>
                <a:sym typeface="Calibri"/>
              </a:rPr>
              <a:t>(Blur function)</a:t>
            </a:r>
          </a:p>
        </p:txBody>
      </p:sp>
      <p:pic>
        <p:nvPicPr>
          <p:cNvPr id="115" name="original.png"/>
          <p:cNvPicPr/>
          <p:nvPr/>
        </p:nvPicPr>
        <p:blipFill>
          <a:blip r:embed="rId8">
            <a:extLst/>
          </a:blip>
          <a:stretch>
            <a:fillRect/>
          </a:stretch>
        </p:blipFill>
        <p:spPr>
          <a:xfrm>
            <a:off x="5357724" y="2872506"/>
            <a:ext cx="2721274" cy="2721274"/>
          </a:xfrm>
          <a:prstGeom prst="rect">
            <a:avLst/>
          </a:prstGeom>
          <a:ln w="12700">
            <a:miter lim="400000"/>
          </a:ln>
        </p:spPr>
      </p:pic>
      <p:pic>
        <p:nvPicPr>
          <p:cNvPr id="116" name="clip_blur_result.png"/>
          <p:cNvPicPr/>
          <p:nvPr/>
        </p:nvPicPr>
        <p:blipFill>
          <a:blip r:embed="rId9">
            <a:extLst/>
          </a:blip>
          <a:stretch>
            <a:fillRect/>
          </a:stretch>
        </p:blipFill>
        <p:spPr>
          <a:xfrm>
            <a:off x="11006012" y="4775729"/>
            <a:ext cx="1905001" cy="1039091"/>
          </a:xfrm>
          <a:prstGeom prst="rect">
            <a:avLst/>
          </a:prstGeom>
          <a:ln w="12700">
            <a:miter lim="400000"/>
          </a:ln>
        </p:spPr>
      </p:pic>
      <p:pic>
        <p:nvPicPr>
          <p:cNvPr id="117" name="clip_Zhang_result.png"/>
          <p:cNvPicPr/>
          <p:nvPr/>
        </p:nvPicPr>
        <p:blipFill>
          <a:blip r:embed="rId10">
            <a:extLst/>
          </a:blip>
          <a:stretch>
            <a:fillRect/>
          </a:stretch>
        </p:blipFill>
        <p:spPr>
          <a:xfrm>
            <a:off x="11005882" y="5952066"/>
            <a:ext cx="1905261" cy="1039234"/>
          </a:xfrm>
          <a:prstGeom prst="rect">
            <a:avLst/>
          </a:prstGeom>
          <a:ln w="12700">
            <a:miter lim="400000"/>
          </a:ln>
        </p:spPr>
      </p:pic>
      <p:sp>
        <p:nvSpPr>
          <p:cNvPr id="118" name="Shape 118"/>
          <p:cNvSpPr/>
          <p:nvPr/>
        </p:nvSpPr>
        <p:spPr>
          <a:xfrm>
            <a:off x="11012362" y="4775770"/>
            <a:ext cx="1905001" cy="1041401"/>
          </a:xfrm>
          <a:prstGeom prst="rect">
            <a:avLst/>
          </a:prstGeom>
          <a:ln w="38100">
            <a:solidFill>
              <a:srgbClr val="51A7F9"/>
            </a:solidFill>
            <a:miter lim="400000"/>
          </a:ln>
        </p:spPr>
        <p:txBody>
          <a:bodyPr lIns="0" tIns="0" rIns="0" bIns="0" anchor="ctr"/>
          <a:lstStyle/>
          <a:p>
            <a:pPr lvl="0">
              <a:defRPr sz="2400">
                <a:solidFill>
                  <a:srgbClr val="FFFFFF"/>
                </a:solidFill>
              </a:defRPr>
            </a:pPr>
            <a:endParaRPr/>
          </a:p>
        </p:txBody>
      </p:sp>
      <p:sp>
        <p:nvSpPr>
          <p:cNvPr id="119" name="Shape 119"/>
          <p:cNvSpPr/>
          <p:nvPr/>
        </p:nvSpPr>
        <p:spPr>
          <a:xfrm>
            <a:off x="11006012" y="5950982"/>
            <a:ext cx="1905001" cy="1041401"/>
          </a:xfrm>
          <a:prstGeom prst="rect">
            <a:avLst/>
          </a:prstGeom>
          <a:ln w="38100">
            <a:solidFill>
              <a:srgbClr val="C82506"/>
            </a:solidFill>
            <a:miter lim="400000"/>
          </a:ln>
        </p:spPr>
        <p:txBody>
          <a:bodyPr lIns="0" tIns="0" rIns="0" bIns="0" anchor="ctr"/>
          <a:lstStyle/>
          <a:p>
            <a:pPr lvl="0">
              <a:defRPr sz="2400">
                <a:solidFill>
                  <a:srgbClr val="FFFFFF"/>
                </a:solidFill>
              </a:defRPr>
            </a:pPr>
            <a:endParaRPr/>
          </a:p>
        </p:txBody>
      </p:sp>
      <p:sp>
        <p:nvSpPr>
          <p:cNvPr id="120" name="Shape 120"/>
          <p:cNvSpPr/>
          <p:nvPr/>
        </p:nvSpPr>
        <p:spPr>
          <a:xfrm>
            <a:off x="9964612" y="7974516"/>
            <a:ext cx="724100" cy="406401"/>
          </a:xfrm>
          <a:prstGeom prst="rect">
            <a:avLst/>
          </a:prstGeom>
          <a:ln w="25400">
            <a:solidFill>
              <a:srgbClr val="C82506"/>
            </a:solidFill>
            <a:miter lim="400000"/>
          </a:ln>
        </p:spPr>
        <p:txBody>
          <a:bodyPr lIns="0" tIns="0" rIns="0" bIns="0" anchor="ctr"/>
          <a:lstStyle/>
          <a:p>
            <a:pPr lvl="0">
              <a:defRPr sz="2400">
                <a:solidFill>
                  <a:srgbClr val="FFFFFF"/>
                </a:solidFill>
              </a:defRPr>
            </a:pPr>
            <a:endParaRPr/>
          </a:p>
        </p:txBody>
      </p:sp>
      <p:sp>
        <p:nvSpPr>
          <p:cNvPr id="121" name="Shape 121"/>
          <p:cNvSpPr/>
          <p:nvPr/>
        </p:nvSpPr>
        <p:spPr>
          <a:xfrm>
            <a:off x="9964612" y="4673600"/>
            <a:ext cx="724100" cy="406400"/>
          </a:xfrm>
          <a:prstGeom prst="rect">
            <a:avLst/>
          </a:prstGeom>
          <a:ln w="25400">
            <a:solidFill>
              <a:srgbClr val="51A7F9"/>
            </a:solidFill>
            <a:miter lim="400000"/>
          </a:ln>
        </p:spPr>
        <p:txBody>
          <a:bodyPr lIns="0" tIns="0" rIns="0" bIns="0" anchor="ctr"/>
          <a:lstStyle/>
          <a:p>
            <a:pPr lvl="0">
              <a:defRPr sz="2400">
                <a:solidFill>
                  <a:srgbClr val="FFFFFF"/>
                </a:solidFill>
              </a:defRPr>
            </a:pPr>
            <a:endParaRPr/>
          </a:p>
        </p:txBody>
      </p:sp>
      <p:sp>
        <p:nvSpPr>
          <p:cNvPr id="122" name="Shape 122"/>
          <p:cNvSpPr/>
          <p:nvPr/>
        </p:nvSpPr>
        <p:spPr>
          <a:xfrm flipH="1" flipV="1">
            <a:off x="10688764" y="4678833"/>
            <a:ext cx="2249772" cy="76201"/>
          </a:xfrm>
          <a:prstGeom prst="line">
            <a:avLst/>
          </a:prstGeom>
          <a:ln w="12700">
            <a:solidFill>
              <a:srgbClr val="51A7F9"/>
            </a:solidFill>
            <a:miter lim="400000"/>
          </a:ln>
        </p:spPr>
        <p:txBody>
          <a:bodyPr lIns="0" tIns="0" rIns="0" bIns="0" anchor="ctr"/>
          <a:lstStyle/>
          <a:p>
            <a:pPr lvl="0">
              <a:defRPr sz="2400"/>
            </a:pPr>
            <a:endParaRPr/>
          </a:p>
        </p:txBody>
      </p:sp>
      <p:sp>
        <p:nvSpPr>
          <p:cNvPr id="123" name="Shape 123"/>
          <p:cNvSpPr/>
          <p:nvPr/>
        </p:nvSpPr>
        <p:spPr>
          <a:xfrm flipH="1" flipV="1">
            <a:off x="9960630" y="5089467"/>
            <a:ext cx="1037584" cy="722702"/>
          </a:xfrm>
          <a:prstGeom prst="line">
            <a:avLst/>
          </a:prstGeom>
          <a:ln w="12700">
            <a:solidFill>
              <a:srgbClr val="51A7F9"/>
            </a:solidFill>
            <a:miter lim="400000"/>
          </a:ln>
        </p:spPr>
        <p:txBody>
          <a:bodyPr lIns="0" tIns="0" rIns="0" bIns="0" anchor="ctr"/>
          <a:lstStyle/>
          <a:p>
            <a:pPr lvl="0">
              <a:defRPr sz="2400"/>
            </a:pPr>
            <a:endParaRPr/>
          </a:p>
        </p:txBody>
      </p:sp>
      <p:sp>
        <p:nvSpPr>
          <p:cNvPr id="124" name="Shape 124"/>
          <p:cNvSpPr/>
          <p:nvPr/>
        </p:nvSpPr>
        <p:spPr>
          <a:xfrm flipV="1">
            <a:off x="9956549" y="5945027"/>
            <a:ext cx="1045746" cy="2046753"/>
          </a:xfrm>
          <a:prstGeom prst="line">
            <a:avLst/>
          </a:prstGeom>
          <a:ln w="12700">
            <a:solidFill>
              <a:srgbClr val="C82506"/>
            </a:solidFill>
            <a:miter lim="400000"/>
          </a:ln>
        </p:spPr>
        <p:txBody>
          <a:bodyPr lIns="0" tIns="0" rIns="0" bIns="0" anchor="ctr"/>
          <a:lstStyle/>
          <a:p>
            <a:pPr lvl="0">
              <a:defRPr sz="2400"/>
            </a:pPr>
            <a:endParaRPr/>
          </a:p>
        </p:txBody>
      </p:sp>
      <p:sp>
        <p:nvSpPr>
          <p:cNvPr id="125" name="Shape 125"/>
          <p:cNvSpPr/>
          <p:nvPr/>
        </p:nvSpPr>
        <p:spPr>
          <a:xfrm flipV="1">
            <a:off x="10690371" y="6982194"/>
            <a:ext cx="2221157" cy="1398510"/>
          </a:xfrm>
          <a:prstGeom prst="line">
            <a:avLst/>
          </a:prstGeom>
          <a:ln w="12700">
            <a:solidFill>
              <a:srgbClr val="C82506"/>
            </a:solidFill>
            <a:miter lim="400000"/>
          </a:ln>
        </p:spPr>
        <p:txBody>
          <a:bodyPr lIns="0" tIns="0" rIns="0" bIns="0" anchor="ctr"/>
          <a:lstStyle/>
          <a:p>
            <a:pPr lvl="0">
              <a:defRPr sz="2400"/>
            </a:pPr>
            <a:endParaRPr/>
          </a:p>
        </p:txBody>
      </p:sp>
      <p:sp>
        <p:nvSpPr>
          <p:cNvPr id="126" name="Shape 126"/>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sz="8000"/>
              <a:t>Method</a:t>
            </a:r>
          </a:p>
        </p:txBody>
      </p:sp>
      <p:sp>
        <p:nvSpPr>
          <p:cNvPr id="129" name="Shape 129"/>
          <p:cNvSpPr>
            <a:spLocks noGrp="1"/>
          </p:cNvSpPr>
          <p:nvPr>
            <p:ph type="body" idx="1"/>
          </p:nvPr>
        </p:nvSpPr>
        <p:spPr>
          <a:xfrm>
            <a:off x="384042" y="2036828"/>
            <a:ext cx="12236715" cy="7107172"/>
          </a:xfrm>
          <a:prstGeom prst="rect">
            <a:avLst/>
          </a:prstGeom>
        </p:spPr>
        <p:txBody>
          <a:bodyPr anchor="t"/>
          <a:lstStyle>
            <a:lvl1pPr>
              <a:defRPr>
                <a:latin typeface="Calibri"/>
                <a:ea typeface="Calibri"/>
                <a:cs typeface="Calibri"/>
                <a:sym typeface="Calibri"/>
              </a:defRPr>
            </a:lvl1pPr>
          </a:lstStyle>
          <a:p>
            <a:pPr lvl="0">
              <a:defRPr sz="1800"/>
            </a:pPr>
            <a:r>
              <a:rPr sz="3600"/>
              <a:t>Displaying the image that has been divided according to the Point Spread Function(PSF) of the lens</a:t>
            </a:r>
          </a:p>
        </p:txBody>
      </p:sp>
      <p:sp>
        <p:nvSpPr>
          <p:cNvPr id="130" name="Shape 130"/>
          <p:cNvSpPr>
            <a:spLocks noGrp="1"/>
          </p:cNvSpPr>
          <p:nvPr>
            <p:ph type="sldNum" sz="quarter" idx="4294967295"/>
          </p:nvPr>
        </p:nvSpPr>
        <p:spPr>
          <a:xfrm>
            <a:off x="12445999" y="9144000"/>
            <a:ext cx="266776"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6</a:t>
            </a:fld>
            <a:endParaRPr/>
          </a:p>
        </p:txBody>
      </p:sp>
      <p:pic>
        <p:nvPicPr>
          <p:cNvPr id="131" name="IMDlogo.png"/>
          <p:cNvPicPr/>
          <p:nvPr/>
        </p:nvPicPr>
        <p:blipFill>
          <a:blip r:embed="rId3">
            <a:extLst/>
          </a:blip>
          <a:stretch>
            <a:fillRect/>
          </a:stretch>
        </p:blipFill>
        <p:spPr>
          <a:xfrm>
            <a:off x="11430000" y="477043"/>
            <a:ext cx="1234282" cy="1234282"/>
          </a:xfrm>
          <a:prstGeom prst="rect">
            <a:avLst/>
          </a:prstGeom>
          <a:ln w="12700">
            <a:miter lim="400000"/>
          </a:ln>
        </p:spPr>
      </p:pic>
      <p:pic>
        <p:nvPicPr>
          <p:cNvPr id="132" name="Zhang_sharpen.png"/>
          <p:cNvPicPr/>
          <p:nvPr/>
        </p:nvPicPr>
        <p:blipFill>
          <a:blip r:embed="rId4">
            <a:extLst/>
          </a:blip>
          <a:stretch>
            <a:fillRect/>
          </a:stretch>
        </p:blipFill>
        <p:spPr>
          <a:xfrm>
            <a:off x="6216980" y="4679741"/>
            <a:ext cx="2713604" cy="2713604"/>
          </a:xfrm>
          <a:prstGeom prst="rect">
            <a:avLst/>
          </a:prstGeom>
          <a:ln w="12700">
            <a:miter lim="400000"/>
          </a:ln>
        </p:spPr>
      </p:pic>
      <p:pic>
        <p:nvPicPr>
          <p:cNvPr id="133" name="blur_from_Zhang.png"/>
          <p:cNvPicPr/>
          <p:nvPr/>
        </p:nvPicPr>
        <p:blipFill>
          <a:blip r:embed="rId5">
            <a:extLst/>
          </a:blip>
          <a:stretch>
            <a:fillRect/>
          </a:stretch>
        </p:blipFill>
        <p:spPr>
          <a:xfrm>
            <a:off x="9842384" y="4679741"/>
            <a:ext cx="2713604" cy="2713604"/>
          </a:xfrm>
          <a:prstGeom prst="rect">
            <a:avLst/>
          </a:prstGeom>
          <a:ln w="12700">
            <a:miter lim="400000"/>
          </a:ln>
        </p:spPr>
      </p:pic>
      <p:sp>
        <p:nvSpPr>
          <p:cNvPr id="134" name="Shape 134"/>
          <p:cNvSpPr/>
          <p:nvPr/>
        </p:nvSpPr>
        <p:spPr>
          <a:xfrm>
            <a:off x="9041672" y="5694056"/>
            <a:ext cx="684974" cy="684974"/>
          </a:xfrm>
          <a:prstGeom prst="rightArrow">
            <a:avLst>
              <a:gd name="adj1" fmla="val 32000"/>
              <a:gd name="adj2" fmla="val 64000"/>
            </a:avLst>
          </a:prstGeom>
          <a:ln w="12700">
            <a:solidFill>
              <a:srgbClr val="0365C0"/>
            </a:solidFill>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sp>
        <p:nvSpPr>
          <p:cNvPr id="135" name="Shape 135"/>
          <p:cNvSpPr/>
          <p:nvPr/>
        </p:nvSpPr>
        <p:spPr>
          <a:xfrm>
            <a:off x="6882775" y="7516093"/>
            <a:ext cx="1595637"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Sharpened(s)</a:t>
            </a:r>
          </a:p>
        </p:txBody>
      </p:sp>
      <p:sp>
        <p:nvSpPr>
          <p:cNvPr id="136" name="Shape 136"/>
          <p:cNvSpPr/>
          <p:nvPr/>
        </p:nvSpPr>
        <p:spPr>
          <a:xfrm>
            <a:off x="10609266" y="7516093"/>
            <a:ext cx="1394223"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Restored(r)</a:t>
            </a:r>
          </a:p>
        </p:txBody>
      </p:sp>
      <p:sp>
        <p:nvSpPr>
          <p:cNvPr id="137" name="Shape 137"/>
          <p:cNvSpPr/>
          <p:nvPr/>
        </p:nvSpPr>
        <p:spPr>
          <a:xfrm>
            <a:off x="676242" y="4809066"/>
            <a:ext cx="5082183" cy="990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pPr>
            <a:r>
              <a:rPr sz="3000">
                <a:latin typeface="Calibri"/>
                <a:ea typeface="Calibri"/>
                <a:cs typeface="Calibri"/>
                <a:sym typeface="Calibri"/>
              </a:rPr>
              <a:t>Sharpened image is restored </a:t>
            </a:r>
            <a:br>
              <a:rPr sz="3000">
                <a:latin typeface="Calibri"/>
                <a:ea typeface="Calibri"/>
                <a:cs typeface="Calibri"/>
                <a:sym typeface="Calibri"/>
              </a:rPr>
            </a:br>
            <a:r>
              <a:rPr sz="3000">
                <a:latin typeface="Calibri"/>
                <a:ea typeface="Calibri"/>
                <a:cs typeface="Calibri"/>
                <a:sym typeface="Calibri"/>
              </a:rPr>
              <a:t>by using focus blur</a:t>
            </a:r>
          </a:p>
        </p:txBody>
      </p:sp>
      <p:pic>
        <p:nvPicPr>
          <p:cNvPr id="138" name="sharpen_equ.png"/>
          <p:cNvPicPr/>
          <p:nvPr/>
        </p:nvPicPr>
        <p:blipFill>
          <a:blip r:embed="rId6">
            <a:extLst/>
          </a:blip>
          <a:stretch>
            <a:fillRect/>
          </a:stretch>
        </p:blipFill>
        <p:spPr>
          <a:xfrm>
            <a:off x="3961308" y="3420955"/>
            <a:ext cx="5082184" cy="852955"/>
          </a:xfrm>
          <a:prstGeom prst="rect">
            <a:avLst/>
          </a:prstGeom>
          <a:ln w="12700">
            <a:miter lim="400000"/>
          </a:ln>
        </p:spPr>
      </p:pic>
      <p:pic>
        <p:nvPicPr>
          <p:cNvPr id="139" name="restore_equ.png"/>
          <p:cNvPicPr/>
          <p:nvPr/>
        </p:nvPicPr>
        <p:blipFill>
          <a:blip r:embed="rId7">
            <a:extLst/>
          </a:blip>
          <a:stretch>
            <a:fillRect/>
          </a:stretch>
        </p:blipFill>
        <p:spPr>
          <a:xfrm>
            <a:off x="1890616" y="6142915"/>
            <a:ext cx="2653434" cy="840255"/>
          </a:xfrm>
          <a:prstGeom prst="rect">
            <a:avLst/>
          </a:prstGeom>
          <a:ln w="12700">
            <a:solidFill>
              <a:srgbClr val="0365C0"/>
            </a:solidFill>
            <a:miter lim="400000"/>
          </a:ln>
        </p:spPr>
      </p:pic>
      <p:sp>
        <p:nvSpPr>
          <p:cNvPr id="140" name="Shape 140"/>
          <p:cNvSpPr/>
          <p:nvPr/>
        </p:nvSpPr>
        <p:spPr>
          <a:xfrm>
            <a:off x="839303" y="8301566"/>
            <a:ext cx="11326194"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u="sng">
                <a:latin typeface="Calibri"/>
                <a:ea typeface="Calibri"/>
                <a:cs typeface="Calibri"/>
                <a:sym typeface="Calibri"/>
              </a:defRPr>
            </a:lvl1pPr>
          </a:lstStyle>
          <a:p>
            <a:pPr lvl="0">
              <a:defRPr sz="1800" u="none"/>
            </a:pPr>
            <a:r>
              <a:rPr sz="3600" u="sng"/>
              <a:t>We need to get Point Spread Function(PSF) of the eyes</a:t>
            </a:r>
          </a:p>
        </p:txBody>
      </p:sp>
      <p:sp>
        <p:nvSpPr>
          <p:cNvPr id="141" name="Shape 141"/>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image22.gif"/>
          <p:cNvPicPr/>
          <p:nvPr/>
        </p:nvPicPr>
        <p:blipFill>
          <a:blip r:embed="rId3">
            <a:extLst/>
          </a:blip>
          <a:stretch>
            <a:fillRect/>
          </a:stretch>
        </p:blipFill>
        <p:spPr>
          <a:xfrm>
            <a:off x="8212006" y="6667400"/>
            <a:ext cx="3973199" cy="2633717"/>
          </a:xfrm>
          <a:prstGeom prst="rect">
            <a:avLst/>
          </a:prstGeom>
          <a:ln w="63500">
            <a:solidFill>
              <a:srgbClr val="FFFFFF"/>
            </a:solidFill>
            <a:miter lim="400000"/>
          </a:ln>
        </p:spPr>
      </p:pic>
      <p:sp>
        <p:nvSpPr>
          <p:cNvPr id="144" name="Shape 144"/>
          <p:cNvSpPr>
            <a:spLocks noGrp="1"/>
          </p:cNvSpPr>
          <p:nvPr>
            <p:ph type="body" idx="1"/>
          </p:nvPr>
        </p:nvSpPr>
        <p:spPr>
          <a:xfrm>
            <a:off x="384042" y="1761001"/>
            <a:ext cx="12236715" cy="7382999"/>
          </a:xfrm>
          <a:prstGeom prst="rect">
            <a:avLst/>
          </a:prstGeom>
        </p:spPr>
        <p:txBody>
          <a:bodyPr anchor="t"/>
          <a:lstStyle/>
          <a:p>
            <a:pPr lvl="0">
              <a:defRPr sz="1800"/>
            </a:pPr>
            <a:r>
              <a:rPr sz="3600" dirty="0">
                <a:latin typeface="Calibri"/>
                <a:ea typeface="Calibri"/>
                <a:cs typeface="Calibri"/>
                <a:sym typeface="Calibri"/>
              </a:rPr>
              <a:t>We approximate eye’s PSF as a Gaussian function</a:t>
            </a:r>
          </a:p>
          <a:p>
            <a:pPr lvl="0">
              <a:defRPr sz="1800"/>
            </a:pPr>
            <a:endParaRPr sz="3600" dirty="0">
              <a:latin typeface="Calibri"/>
              <a:ea typeface="Calibri"/>
              <a:cs typeface="Calibri"/>
              <a:sym typeface="Calibri"/>
            </a:endParaRPr>
          </a:p>
          <a:p>
            <a:pPr lvl="0">
              <a:defRPr sz="1800"/>
            </a:pPr>
            <a:endParaRPr sz="3600" dirty="0">
              <a:latin typeface="Calibri"/>
              <a:ea typeface="Calibri"/>
              <a:cs typeface="Calibri"/>
              <a:sym typeface="Calibri"/>
            </a:endParaRPr>
          </a:p>
          <a:p>
            <a:pPr lvl="2">
              <a:defRPr sz="1800"/>
            </a:pPr>
            <a:endParaRPr sz="3600" dirty="0">
              <a:latin typeface="Calibri"/>
              <a:ea typeface="Calibri"/>
              <a:cs typeface="Calibri"/>
              <a:sym typeface="Calibri"/>
            </a:endParaRPr>
          </a:p>
          <a:p>
            <a:pPr lvl="0">
              <a:spcBef>
                <a:spcPts val="3000"/>
              </a:spcBef>
              <a:defRPr sz="1800"/>
            </a:pPr>
            <a:r>
              <a:rPr sz="3600" dirty="0">
                <a:latin typeface="Calibri"/>
                <a:ea typeface="Calibri"/>
                <a:cs typeface="Calibri"/>
                <a:sym typeface="Calibri"/>
              </a:rPr>
              <a:t>Eye’s PSF is expressed by the following equation</a:t>
            </a:r>
          </a:p>
        </p:txBody>
      </p:sp>
      <p:sp>
        <p:nvSpPr>
          <p:cNvPr id="145" name="Shape 145"/>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sz="8000"/>
              <a:t>Eye’s PSF</a:t>
            </a:r>
          </a:p>
        </p:txBody>
      </p:sp>
      <p:sp>
        <p:nvSpPr>
          <p:cNvPr id="146" name="Shape 146"/>
          <p:cNvSpPr>
            <a:spLocks noGrp="1"/>
          </p:cNvSpPr>
          <p:nvPr>
            <p:ph type="sldNum" sz="quarter" idx="4294967295"/>
          </p:nvPr>
        </p:nvSpPr>
        <p:spPr>
          <a:xfrm>
            <a:off x="12445999" y="9144000"/>
            <a:ext cx="266776"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7</a:t>
            </a:fld>
            <a:endParaRPr/>
          </a:p>
        </p:txBody>
      </p:sp>
      <p:pic>
        <p:nvPicPr>
          <p:cNvPr id="147" name="IMDlogo.png"/>
          <p:cNvPicPr/>
          <p:nvPr/>
        </p:nvPicPr>
        <p:blipFill>
          <a:blip r:embed="rId4">
            <a:extLst/>
          </a:blip>
          <a:stretch>
            <a:fillRect/>
          </a:stretch>
        </p:blipFill>
        <p:spPr>
          <a:xfrm>
            <a:off x="11430000" y="477043"/>
            <a:ext cx="1234282" cy="1234282"/>
          </a:xfrm>
          <a:prstGeom prst="rect">
            <a:avLst/>
          </a:prstGeom>
          <a:ln w="12700">
            <a:miter lim="400000"/>
          </a:ln>
        </p:spPr>
      </p:pic>
      <p:pic>
        <p:nvPicPr>
          <p:cNvPr id="148" name="image21.png"/>
          <p:cNvPicPr/>
          <p:nvPr/>
        </p:nvPicPr>
        <p:blipFill>
          <a:blip r:embed="rId5">
            <a:extLst/>
          </a:blip>
          <a:stretch>
            <a:fillRect/>
          </a:stretch>
        </p:blipFill>
        <p:spPr>
          <a:xfrm>
            <a:off x="7333963" y="2709953"/>
            <a:ext cx="4864518" cy="3077498"/>
          </a:xfrm>
          <a:prstGeom prst="rect">
            <a:avLst/>
          </a:prstGeom>
          <a:ln w="12700">
            <a:miter lim="400000"/>
          </a:ln>
        </p:spPr>
      </p:pic>
      <p:sp>
        <p:nvSpPr>
          <p:cNvPr id="149" name="Shape 149"/>
          <p:cNvSpPr/>
          <p:nvPr/>
        </p:nvSpPr>
        <p:spPr>
          <a:xfrm>
            <a:off x="646575" y="3399366"/>
            <a:ext cx="5954317" cy="990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pPr>
            <a:r>
              <a:rPr sz="3000">
                <a:latin typeface="Calibri"/>
                <a:ea typeface="Calibri"/>
                <a:cs typeface="Calibri"/>
                <a:sym typeface="Calibri"/>
              </a:rPr>
              <a:t>*Several papers treated eye’s PSF </a:t>
            </a:r>
            <a:br>
              <a:rPr sz="3000">
                <a:latin typeface="Calibri"/>
                <a:ea typeface="Calibri"/>
                <a:cs typeface="Calibri"/>
                <a:sym typeface="Calibri"/>
              </a:rPr>
            </a:br>
            <a:r>
              <a:rPr sz="3000">
                <a:latin typeface="Calibri"/>
                <a:ea typeface="Calibri"/>
                <a:cs typeface="Calibri"/>
                <a:sym typeface="Calibri"/>
              </a:rPr>
              <a:t>as a Gaussian function</a:t>
            </a:r>
          </a:p>
        </p:txBody>
      </p:sp>
      <p:sp>
        <p:nvSpPr>
          <p:cNvPr id="150" name="Shape 150"/>
          <p:cNvSpPr/>
          <p:nvPr/>
        </p:nvSpPr>
        <p:spPr>
          <a:xfrm>
            <a:off x="237066" y="4879214"/>
            <a:ext cx="6558745"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gn="l" defTabSz="914400">
              <a:defRPr sz="1800"/>
            </a:pPr>
            <a:r>
              <a:rPr>
                <a:latin typeface="Calibri"/>
                <a:ea typeface="Calibri"/>
                <a:cs typeface="Calibri"/>
                <a:sym typeface="Calibri"/>
              </a:rPr>
              <a:t>*Takayuki Okatani, Takashi Ishizawa, Koichiro Deguchi:</a:t>
            </a:r>
            <a:br>
              <a:rPr>
                <a:latin typeface="Calibri"/>
                <a:ea typeface="Calibri"/>
                <a:cs typeface="Calibri"/>
                <a:sym typeface="Calibri"/>
              </a:rPr>
            </a:br>
            <a:r>
              <a:rPr>
                <a:latin typeface="Calibri"/>
                <a:ea typeface="Calibri"/>
                <a:cs typeface="Calibri"/>
                <a:sym typeface="Calibri"/>
              </a:rPr>
              <a:t>“Gaze-Reactive Image Display for Enhancing Depth Perception </a:t>
            </a:r>
            <a:br>
              <a:rPr>
                <a:latin typeface="Calibri"/>
                <a:ea typeface="Calibri"/>
                <a:cs typeface="Calibri"/>
                <a:sym typeface="Calibri"/>
              </a:rPr>
            </a:br>
            <a:r>
              <a:rPr>
                <a:latin typeface="Calibri"/>
                <a:ea typeface="Calibri"/>
                <a:cs typeface="Calibri"/>
                <a:sym typeface="Calibri"/>
              </a:rPr>
              <a:t>by Depth-of-Field Blur“, </a:t>
            </a:r>
            <a:r>
              <a:t>電子情報通信学会論文誌, 2009</a:t>
            </a:r>
          </a:p>
        </p:txBody>
      </p:sp>
      <p:sp>
        <p:nvSpPr>
          <p:cNvPr id="151" name="Shape 151"/>
          <p:cNvSpPr/>
          <p:nvPr/>
        </p:nvSpPr>
        <p:spPr>
          <a:xfrm>
            <a:off x="8214376" y="5556249"/>
            <a:ext cx="2514650"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914400">
              <a:defRPr sz="2000">
                <a:latin typeface="Calibri"/>
                <a:ea typeface="Calibri"/>
                <a:cs typeface="Calibri"/>
                <a:sym typeface="Calibri"/>
              </a:defRPr>
            </a:lvl1pPr>
          </a:lstStyle>
          <a:p>
            <a:pPr lvl="0">
              <a:defRPr sz="1800"/>
            </a:pPr>
            <a:r>
              <a:rPr sz="2000"/>
              <a:t>Example of eye’s PSF</a:t>
            </a:r>
          </a:p>
        </p:txBody>
      </p:sp>
      <p:sp>
        <p:nvSpPr>
          <p:cNvPr id="152" name="Shape 152"/>
          <p:cNvSpPr/>
          <p:nvPr/>
        </p:nvSpPr>
        <p:spPr>
          <a:xfrm flipV="1">
            <a:off x="10276034" y="6917825"/>
            <a:ext cx="1" cy="2059485"/>
          </a:xfrm>
          <a:prstGeom prst="line">
            <a:avLst/>
          </a:prstGeom>
          <a:ln w="12700">
            <a:solidFill>
              <a:srgbClr val="0365C0"/>
            </a:solidFill>
            <a:miter lim="400000"/>
          </a:ln>
        </p:spPr>
        <p:txBody>
          <a:bodyPr lIns="0" tIns="0" rIns="0" bIns="0" anchor="ctr"/>
          <a:lstStyle/>
          <a:p>
            <a:pPr lvl="0">
              <a:defRPr sz="2400"/>
            </a:pPr>
            <a:endParaRPr/>
          </a:p>
        </p:txBody>
      </p:sp>
      <p:sp>
        <p:nvSpPr>
          <p:cNvPr id="153" name="Shape 153"/>
          <p:cNvSpPr/>
          <p:nvPr/>
        </p:nvSpPr>
        <p:spPr>
          <a:xfrm>
            <a:off x="10286940" y="7947567"/>
            <a:ext cx="719754" cy="1"/>
          </a:xfrm>
          <a:prstGeom prst="line">
            <a:avLst/>
          </a:prstGeom>
          <a:ln w="25400">
            <a:solidFill/>
            <a:miter/>
            <a:headEnd type="triangle"/>
            <a:tailEnd type="triangle"/>
          </a:ln>
        </p:spPr>
        <p:txBody>
          <a:bodyPr lIns="65023" tIns="65023" rIns="65023" bIns="65023"/>
          <a:lstStyle/>
          <a:p>
            <a:pPr lvl="0" algn="l" defTabSz="457200">
              <a:defRPr sz="1600">
                <a:latin typeface="Helvetica"/>
                <a:ea typeface="Helvetica"/>
                <a:cs typeface="Helvetica"/>
                <a:sym typeface="Helvetica"/>
              </a:defRPr>
            </a:pPr>
            <a:endParaRPr/>
          </a:p>
        </p:txBody>
      </p:sp>
      <p:sp>
        <p:nvSpPr>
          <p:cNvPr id="154" name="Shape 154"/>
          <p:cNvSpPr/>
          <p:nvPr/>
        </p:nvSpPr>
        <p:spPr>
          <a:xfrm>
            <a:off x="10389367" y="7903859"/>
            <a:ext cx="514899" cy="485649"/>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spAutoFit/>
          </a:bodyPr>
          <a:lstStyle>
            <a:lvl1pPr defTabSz="914400">
              <a:defRPr sz="2400">
                <a:latin typeface="Calibri"/>
                <a:ea typeface="Calibri"/>
                <a:cs typeface="Calibri"/>
                <a:sym typeface="Calibri"/>
              </a:defRPr>
            </a:lvl1pPr>
          </a:lstStyle>
          <a:p>
            <a:pPr lvl="0">
              <a:defRPr sz="1800"/>
            </a:pPr>
            <a:r>
              <a:rPr sz="2400"/>
              <a:t>σ</a:t>
            </a:r>
          </a:p>
        </p:txBody>
      </p:sp>
      <p:sp>
        <p:nvSpPr>
          <p:cNvPr id="155" name="Shape 155"/>
          <p:cNvSpPr/>
          <p:nvPr/>
        </p:nvSpPr>
        <p:spPr>
          <a:xfrm>
            <a:off x="8904662" y="9192615"/>
            <a:ext cx="2537004" cy="422149"/>
          </a:xfrm>
          <a:prstGeom prst="rect">
            <a:avLst/>
          </a:prstGeom>
          <a:ln w="12700">
            <a:miter lim="400000"/>
          </a:ln>
          <a:extLst>
            <a:ext uri="{C572A759-6A51-4108-AA02-DFA0A04FC94B}">
              <ma14:wrappingTextBoxFlag xmlns="" xmlns:ma14="http://schemas.microsoft.com/office/mac/drawingml/2011/main" val="1"/>
            </a:ext>
          </a:extLst>
        </p:spPr>
        <p:txBody>
          <a:bodyPr lIns="65023" tIns="65023" rIns="65023" bIns="65023">
            <a:spAutoFit/>
          </a:bodyPr>
          <a:lstStyle>
            <a:lvl1pPr defTabSz="914400">
              <a:defRPr sz="2000">
                <a:latin typeface="Calibri"/>
                <a:ea typeface="Calibri"/>
                <a:cs typeface="Calibri"/>
                <a:sym typeface="Calibri"/>
              </a:defRPr>
            </a:lvl1pPr>
          </a:lstStyle>
          <a:p>
            <a:pPr lvl="0">
              <a:defRPr sz="1800"/>
            </a:pPr>
            <a:r>
              <a:rPr sz="2000"/>
              <a:t>Gaussian function</a:t>
            </a:r>
          </a:p>
        </p:txBody>
      </p:sp>
      <p:pic>
        <p:nvPicPr>
          <p:cNvPr id="156" name="gauss_equ.png"/>
          <p:cNvPicPr/>
          <p:nvPr/>
        </p:nvPicPr>
        <p:blipFill>
          <a:blip r:embed="rId6">
            <a:extLst/>
          </a:blip>
          <a:stretch>
            <a:fillRect/>
          </a:stretch>
        </p:blipFill>
        <p:spPr>
          <a:xfrm>
            <a:off x="1201208" y="7382674"/>
            <a:ext cx="5826711" cy="1129787"/>
          </a:xfrm>
          <a:prstGeom prst="rect">
            <a:avLst/>
          </a:prstGeom>
          <a:ln w="12700">
            <a:miter lim="400000"/>
          </a:ln>
        </p:spPr>
      </p:pic>
      <p:sp>
        <p:nvSpPr>
          <p:cNvPr id="157" name="Shape 157"/>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sz="8000"/>
              <a:t>How to Calculate Sigma</a:t>
            </a:r>
          </a:p>
        </p:txBody>
      </p:sp>
      <p:sp>
        <p:nvSpPr>
          <p:cNvPr id="160" name="Shape 160"/>
          <p:cNvSpPr>
            <a:spLocks noGrp="1"/>
          </p:cNvSpPr>
          <p:nvPr>
            <p:ph type="body" idx="1"/>
          </p:nvPr>
        </p:nvSpPr>
        <p:spPr>
          <a:xfrm>
            <a:off x="384042" y="2036828"/>
            <a:ext cx="12236715" cy="7107172"/>
          </a:xfrm>
          <a:prstGeom prst="rect">
            <a:avLst/>
          </a:prstGeom>
        </p:spPr>
        <p:txBody>
          <a:bodyPr anchor="t"/>
          <a:lstStyle>
            <a:lvl1pPr>
              <a:defRPr>
                <a:latin typeface="Calibri"/>
                <a:ea typeface="Calibri"/>
                <a:cs typeface="Calibri"/>
                <a:sym typeface="Calibri"/>
              </a:defRPr>
            </a:lvl1pPr>
          </a:lstStyle>
          <a:p>
            <a:pPr lvl="0">
              <a:defRPr sz="1800"/>
            </a:pPr>
            <a:r>
              <a:rPr sz="3600"/>
              <a:t>We consider the human eye as a lens camera model</a:t>
            </a:r>
          </a:p>
        </p:txBody>
      </p:sp>
      <p:sp>
        <p:nvSpPr>
          <p:cNvPr id="161" name="Shape 161"/>
          <p:cNvSpPr>
            <a:spLocks noGrp="1"/>
          </p:cNvSpPr>
          <p:nvPr>
            <p:ph type="sldNum" sz="quarter" idx="4294967295"/>
          </p:nvPr>
        </p:nvSpPr>
        <p:spPr>
          <a:xfrm>
            <a:off x="12445999" y="9144000"/>
            <a:ext cx="266776"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8</a:t>
            </a:fld>
            <a:endParaRPr/>
          </a:p>
        </p:txBody>
      </p:sp>
      <p:pic>
        <p:nvPicPr>
          <p:cNvPr id="162" name="IMDlogo.png"/>
          <p:cNvPicPr/>
          <p:nvPr/>
        </p:nvPicPr>
        <p:blipFill>
          <a:blip r:embed="rId3">
            <a:extLst/>
          </a:blip>
          <a:stretch>
            <a:fillRect/>
          </a:stretch>
        </p:blipFill>
        <p:spPr>
          <a:xfrm>
            <a:off x="11430000" y="477043"/>
            <a:ext cx="1234282" cy="1234282"/>
          </a:xfrm>
          <a:prstGeom prst="rect">
            <a:avLst/>
          </a:prstGeom>
          <a:ln w="12700">
            <a:miter lim="400000"/>
          </a:ln>
        </p:spPr>
      </p:pic>
      <p:pic>
        <p:nvPicPr>
          <p:cNvPr id="163" name="lens_schematic.png"/>
          <p:cNvPicPr/>
          <p:nvPr/>
        </p:nvPicPr>
        <p:blipFill>
          <a:blip r:embed="rId4">
            <a:extLst/>
          </a:blip>
          <a:stretch>
            <a:fillRect/>
          </a:stretch>
        </p:blipFill>
        <p:spPr>
          <a:xfrm>
            <a:off x="1507496" y="2633089"/>
            <a:ext cx="9989808" cy="4035043"/>
          </a:xfrm>
          <a:prstGeom prst="rect">
            <a:avLst/>
          </a:prstGeom>
          <a:ln w="12700">
            <a:miter lim="400000"/>
          </a:ln>
        </p:spPr>
      </p:pic>
      <p:pic>
        <p:nvPicPr>
          <p:cNvPr id="164" name="blur_radius_equ.png"/>
          <p:cNvPicPr/>
          <p:nvPr/>
        </p:nvPicPr>
        <p:blipFill>
          <a:blip r:embed="rId5">
            <a:extLst/>
          </a:blip>
          <a:stretch>
            <a:fillRect/>
          </a:stretch>
        </p:blipFill>
        <p:spPr>
          <a:xfrm>
            <a:off x="4946123" y="6629688"/>
            <a:ext cx="3112554" cy="1175454"/>
          </a:xfrm>
          <a:prstGeom prst="rect">
            <a:avLst/>
          </a:prstGeom>
          <a:ln w="12700">
            <a:miter lim="400000"/>
          </a:ln>
        </p:spPr>
      </p:pic>
      <p:sp>
        <p:nvSpPr>
          <p:cNvPr id="165" name="Shape 165"/>
          <p:cNvSpPr/>
          <p:nvPr/>
        </p:nvSpPr>
        <p:spPr>
          <a:xfrm>
            <a:off x="4707121" y="7931798"/>
            <a:ext cx="8039989" cy="1320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lgn="l">
              <a:defRPr sz="1800"/>
            </a:pPr>
            <a:r>
              <a:rPr sz="2800">
                <a:latin typeface="Calibri"/>
                <a:ea typeface="Calibri"/>
                <a:cs typeface="Calibri"/>
                <a:sym typeface="Calibri"/>
              </a:rPr>
              <a:t>α (lens aperture) </a:t>
            </a:r>
            <a:br>
              <a:rPr sz="2800">
                <a:latin typeface="Calibri"/>
                <a:ea typeface="Calibri"/>
                <a:cs typeface="Calibri"/>
                <a:sym typeface="Calibri"/>
              </a:rPr>
            </a:br>
            <a:r>
              <a:rPr sz="2800">
                <a:latin typeface="Calibri"/>
                <a:ea typeface="Calibri"/>
                <a:cs typeface="Calibri"/>
                <a:sym typeface="Calibri"/>
              </a:rPr>
              <a:t>u (distance between the lens and real scene)</a:t>
            </a:r>
            <a:br>
              <a:rPr sz="2800">
                <a:latin typeface="Calibri"/>
                <a:ea typeface="Calibri"/>
                <a:cs typeface="Calibri"/>
                <a:sym typeface="Calibri"/>
              </a:rPr>
            </a:br>
            <a:r>
              <a:rPr sz="2800">
                <a:latin typeface="Calibri"/>
                <a:ea typeface="Calibri"/>
                <a:cs typeface="Calibri"/>
                <a:sym typeface="Calibri"/>
              </a:rPr>
              <a:t>u’ (distance between the lens and virtual display)</a:t>
            </a:r>
          </a:p>
        </p:txBody>
      </p:sp>
      <p:sp>
        <p:nvSpPr>
          <p:cNvPr id="166" name="Shape 166"/>
          <p:cNvSpPr/>
          <p:nvPr/>
        </p:nvSpPr>
        <p:spPr>
          <a:xfrm>
            <a:off x="536451" y="8338198"/>
            <a:ext cx="4032499"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800">
                <a:latin typeface="Calibri"/>
                <a:ea typeface="Calibri"/>
                <a:cs typeface="Calibri"/>
                <a:sym typeface="Calibri"/>
              </a:defRPr>
            </a:lvl1pPr>
          </a:lstStyle>
          <a:p>
            <a:pPr lvl="0">
              <a:defRPr sz="1800"/>
            </a:pPr>
            <a:r>
              <a:rPr sz="2800"/>
              <a:t>Sigma is calculated from</a:t>
            </a:r>
          </a:p>
        </p:txBody>
      </p:sp>
      <p:sp>
        <p:nvSpPr>
          <p:cNvPr id="167" name="Shape 167"/>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xfrm>
            <a:off x="635000" y="452205"/>
            <a:ext cx="11734801" cy="1283958"/>
          </a:xfrm>
          <a:prstGeom prst="rect">
            <a:avLst/>
          </a:prstGeom>
        </p:spPr>
        <p:txBody>
          <a:bodyPr/>
          <a:lstStyle>
            <a:lvl1pPr algn="l">
              <a:defRPr>
                <a:latin typeface="Calibri"/>
                <a:ea typeface="Calibri"/>
                <a:cs typeface="Calibri"/>
                <a:sym typeface="Calibri"/>
              </a:defRPr>
            </a:lvl1pPr>
          </a:lstStyle>
          <a:p>
            <a:pPr lvl="0">
              <a:defRPr sz="1800"/>
            </a:pPr>
            <a:r>
              <a:rPr sz="8000"/>
              <a:t>Psychophysics Exp</a:t>
            </a:r>
          </a:p>
        </p:txBody>
      </p:sp>
      <p:sp>
        <p:nvSpPr>
          <p:cNvPr id="170" name="Shape 170"/>
          <p:cNvSpPr>
            <a:spLocks noGrp="1"/>
          </p:cNvSpPr>
          <p:nvPr>
            <p:ph type="body" idx="1"/>
          </p:nvPr>
        </p:nvSpPr>
        <p:spPr>
          <a:xfrm>
            <a:off x="384042" y="2036828"/>
            <a:ext cx="12236715" cy="7107172"/>
          </a:xfrm>
          <a:prstGeom prst="rect">
            <a:avLst/>
          </a:prstGeom>
        </p:spPr>
        <p:txBody>
          <a:bodyPr anchor="t"/>
          <a:lstStyle>
            <a:lvl1pPr>
              <a:defRPr>
                <a:latin typeface="Calibri"/>
                <a:ea typeface="Calibri"/>
                <a:cs typeface="Calibri"/>
                <a:sym typeface="Calibri"/>
              </a:defRPr>
            </a:lvl1pPr>
          </a:lstStyle>
          <a:p>
            <a:pPr lvl="0">
              <a:defRPr sz="1800"/>
            </a:pPr>
            <a:r>
              <a:rPr sz="3600"/>
              <a:t>To confirm our logic is true or not</a:t>
            </a:r>
          </a:p>
        </p:txBody>
      </p:sp>
      <p:sp>
        <p:nvSpPr>
          <p:cNvPr id="171" name="Shape 171"/>
          <p:cNvSpPr>
            <a:spLocks noGrp="1"/>
          </p:cNvSpPr>
          <p:nvPr>
            <p:ph type="sldNum" sz="quarter" idx="4294967295"/>
          </p:nvPr>
        </p:nvSpPr>
        <p:spPr>
          <a:xfrm>
            <a:off x="12445999" y="9144000"/>
            <a:ext cx="266776" cy="431800"/>
          </a:xfrm>
          <a:prstGeom prst="rect">
            <a:avLst/>
          </a:prstGeom>
          <a:extLst>
            <a:ext uri="{C572A759-6A51-4108-AA02-DFA0A04FC94B}">
              <ma14:wrappingTextBoxFlag xmlns="" xmlns:ma14="http://schemas.microsoft.com/office/mac/drawingml/2011/main" val="1"/>
            </a:ext>
          </a:extLst>
        </p:spPr>
        <p:txBody>
          <a:bodyPr wrap="none" lIns="0" tIns="0" rIns="0" bIns="0" anchor="t"/>
          <a:lstStyle>
            <a:lvl1pPr algn="ctr" defTabSz="584200">
              <a:defRPr sz="1800">
                <a:solidFill>
                  <a:srgbClr val="000000"/>
                </a:solidFill>
                <a:latin typeface="Arial Black"/>
                <a:ea typeface="Arial Black"/>
                <a:cs typeface="Arial Black"/>
                <a:sym typeface="Arial Black"/>
              </a:defRPr>
            </a:lvl1pPr>
          </a:lstStyle>
          <a:p>
            <a:pPr lvl="0"/>
            <a:fld id="{86CB4B4D-7CA3-9044-876B-883B54F8677D}" type="slidenum">
              <a:t>9</a:t>
            </a:fld>
            <a:endParaRPr/>
          </a:p>
        </p:txBody>
      </p:sp>
      <p:pic>
        <p:nvPicPr>
          <p:cNvPr id="172" name="IMDlogo.png"/>
          <p:cNvPicPr/>
          <p:nvPr/>
        </p:nvPicPr>
        <p:blipFill>
          <a:blip r:embed="rId3">
            <a:extLst/>
          </a:blip>
          <a:stretch>
            <a:fillRect/>
          </a:stretch>
        </p:blipFill>
        <p:spPr>
          <a:xfrm>
            <a:off x="11430000" y="477043"/>
            <a:ext cx="1234282" cy="1234282"/>
          </a:xfrm>
          <a:prstGeom prst="rect">
            <a:avLst/>
          </a:prstGeom>
          <a:ln w="12700">
            <a:miter lim="400000"/>
          </a:ln>
        </p:spPr>
      </p:pic>
      <p:sp>
        <p:nvSpPr>
          <p:cNvPr id="173" name="Shape 173"/>
          <p:cNvSpPr/>
          <p:nvPr/>
        </p:nvSpPr>
        <p:spPr>
          <a:xfrm>
            <a:off x="423333" y="3343704"/>
            <a:ext cx="7859738" cy="1727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gn="l">
              <a:defRPr sz="1800"/>
            </a:pPr>
            <a:r>
              <a:rPr sz="2800" u="sng">
                <a:latin typeface="Calibri"/>
                <a:ea typeface="Calibri"/>
                <a:cs typeface="Calibri"/>
                <a:sym typeface="Calibri"/>
              </a:rPr>
              <a:t>α: Pupil size</a:t>
            </a:r>
          </a:p>
          <a:p>
            <a:pPr lvl="2" algn="l">
              <a:defRPr sz="1800"/>
            </a:pPr>
            <a:r>
              <a:rPr sz="2800">
                <a:latin typeface="Calibri"/>
                <a:ea typeface="Calibri"/>
                <a:cs typeface="Calibri"/>
                <a:sym typeface="Calibri"/>
              </a:rPr>
              <a:t>	Light environment is unchanged</a:t>
            </a:r>
            <a:br>
              <a:rPr sz="2800">
                <a:latin typeface="Calibri"/>
                <a:ea typeface="Calibri"/>
                <a:cs typeface="Calibri"/>
                <a:sym typeface="Calibri"/>
              </a:rPr>
            </a:br>
            <a:r>
              <a:rPr sz="2800">
                <a:latin typeface="Calibri"/>
                <a:ea typeface="Calibri"/>
                <a:cs typeface="Calibri"/>
                <a:sym typeface="Calibri"/>
              </a:rPr>
              <a:t> Pupil diameter is measured by eye tribe and </a:t>
            </a:r>
            <a:br>
              <a:rPr sz="2800">
                <a:latin typeface="Calibri"/>
                <a:ea typeface="Calibri"/>
                <a:cs typeface="Calibri"/>
                <a:sym typeface="Calibri"/>
              </a:rPr>
            </a:br>
            <a:r>
              <a:rPr sz="2800">
                <a:latin typeface="Calibri"/>
                <a:ea typeface="Calibri"/>
                <a:cs typeface="Calibri"/>
                <a:sym typeface="Calibri"/>
              </a:rPr>
              <a:t> using the distance between eyes as a cue</a:t>
            </a:r>
          </a:p>
        </p:txBody>
      </p:sp>
      <p:sp>
        <p:nvSpPr>
          <p:cNvPr id="174" name="Shape 174"/>
          <p:cNvSpPr/>
          <p:nvPr/>
        </p:nvSpPr>
        <p:spPr>
          <a:xfrm>
            <a:off x="311166" y="5297156"/>
            <a:ext cx="8168185"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gn="l">
              <a:defRPr sz="1800"/>
            </a:pPr>
            <a:r>
              <a:rPr sz="2800" u="sng">
                <a:latin typeface="Calibri"/>
                <a:ea typeface="Calibri"/>
                <a:cs typeface="Calibri"/>
                <a:sym typeface="Calibri"/>
              </a:rPr>
              <a:t>u: Distance between eyes and gaze point</a:t>
            </a:r>
          </a:p>
          <a:p>
            <a:pPr lvl="0" algn="l">
              <a:defRPr sz="1800"/>
            </a:pPr>
            <a:r>
              <a:rPr sz="2800">
                <a:latin typeface="Calibri"/>
                <a:ea typeface="Calibri"/>
                <a:cs typeface="Calibri"/>
                <a:sym typeface="Calibri"/>
              </a:rPr>
              <a:t>	Subject’s head position is fixed by chin-rest</a:t>
            </a:r>
          </a:p>
          <a:p>
            <a:pPr lvl="0" algn="l">
              <a:defRPr sz="1800"/>
            </a:pPr>
            <a:r>
              <a:rPr sz="2800">
                <a:latin typeface="Calibri"/>
                <a:ea typeface="Calibri"/>
                <a:cs typeface="Calibri"/>
                <a:sym typeface="Calibri"/>
              </a:rPr>
              <a:t>	Subjects are indicated to focus on white board</a:t>
            </a:r>
          </a:p>
        </p:txBody>
      </p:sp>
      <p:sp>
        <p:nvSpPr>
          <p:cNvPr id="175" name="Shape 175"/>
          <p:cNvSpPr/>
          <p:nvPr/>
        </p:nvSpPr>
        <p:spPr>
          <a:xfrm>
            <a:off x="260366" y="7047407"/>
            <a:ext cx="7490918"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lgn="l">
              <a:defRPr sz="1800"/>
            </a:pPr>
            <a:r>
              <a:rPr sz="2800" u="sng">
                <a:latin typeface="Calibri"/>
                <a:ea typeface="Calibri"/>
                <a:cs typeface="Calibri"/>
                <a:sym typeface="Calibri"/>
              </a:rPr>
              <a:t>u’: Distance between eyes and virtual display</a:t>
            </a:r>
          </a:p>
          <a:p>
            <a:pPr lvl="0" algn="l">
              <a:defRPr sz="1800"/>
            </a:pPr>
            <a:r>
              <a:rPr sz="2800">
                <a:latin typeface="Calibri"/>
                <a:ea typeface="Calibri"/>
                <a:cs typeface="Calibri"/>
                <a:sym typeface="Calibri"/>
              </a:rPr>
              <a:t>	The distance is stable</a:t>
            </a:r>
          </a:p>
          <a:p>
            <a:pPr lvl="0" algn="l">
              <a:defRPr sz="1800"/>
            </a:pPr>
            <a:r>
              <a:rPr sz="2800">
                <a:latin typeface="Calibri"/>
                <a:ea typeface="Calibri"/>
                <a:cs typeface="Calibri"/>
                <a:sym typeface="Calibri"/>
              </a:rPr>
              <a:t>	We determined it as arm’s length(70 cm)</a:t>
            </a:r>
          </a:p>
        </p:txBody>
      </p:sp>
      <p:sp>
        <p:nvSpPr>
          <p:cNvPr id="176" name="Shape 176"/>
          <p:cNvSpPr/>
          <p:nvPr/>
        </p:nvSpPr>
        <p:spPr>
          <a:xfrm>
            <a:off x="9203198" y="8489696"/>
            <a:ext cx="3139357" cy="393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pPr lvl="0">
              <a:defRPr sz="1800"/>
            </a:pPr>
            <a:r>
              <a:rPr sz="2000"/>
              <a:t>Experimental environment</a:t>
            </a:r>
          </a:p>
        </p:txBody>
      </p:sp>
      <p:sp>
        <p:nvSpPr>
          <p:cNvPr id="177" name="Shape 177"/>
          <p:cNvSpPr/>
          <p:nvPr/>
        </p:nvSpPr>
        <p:spPr>
          <a:xfrm>
            <a:off x="721012" y="2944190"/>
            <a:ext cx="5643167" cy="5461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3000">
                <a:latin typeface="Calibri"/>
                <a:ea typeface="Calibri"/>
                <a:cs typeface="Calibri"/>
                <a:sym typeface="Calibri"/>
              </a:defRPr>
            </a:lvl1pPr>
          </a:lstStyle>
          <a:p>
            <a:pPr lvl="0">
              <a:defRPr sz="1800"/>
            </a:pPr>
            <a:r>
              <a:rPr sz="3000"/>
              <a:t>・We fix these 3 parameters</a:t>
            </a:r>
          </a:p>
        </p:txBody>
      </p:sp>
      <p:sp>
        <p:nvSpPr>
          <p:cNvPr id="178" name="Shape 178"/>
          <p:cNvSpPr/>
          <p:nvPr/>
        </p:nvSpPr>
        <p:spPr>
          <a:xfrm>
            <a:off x="502158" y="9261475"/>
            <a:ext cx="2666429" cy="2984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vl1pPr>
          </a:lstStyle>
          <a:p>
            <a:pPr lvl="0">
              <a:defRPr sz="1800"/>
            </a:pPr>
            <a:r>
              <a:rPr sz="1500"/>
              <a:t>2015.04.06 : Kohei Oshima</a:t>
            </a:r>
          </a:p>
        </p:txBody>
      </p:sp>
      <p:pic>
        <p:nvPicPr>
          <p:cNvPr id="179" name="Exp2_environment_2.tiff"/>
          <p:cNvPicPr/>
          <p:nvPr/>
        </p:nvPicPr>
        <p:blipFill>
          <a:blip r:embed="rId4">
            <a:extLst/>
          </a:blip>
          <a:stretch>
            <a:fillRect/>
          </a:stretch>
        </p:blipFill>
        <p:spPr>
          <a:xfrm>
            <a:off x="8675688" y="5297156"/>
            <a:ext cx="4194377" cy="3145782"/>
          </a:xfrm>
          <a:prstGeom prst="rect">
            <a:avLst/>
          </a:prstGeom>
          <a:ln w="12700">
            <a:miter lim="400000"/>
          </a:ln>
        </p:spPr>
      </p:pic>
      <p:sp>
        <p:nvSpPr>
          <p:cNvPr id="180" name="Shape 180"/>
          <p:cNvSpPr/>
          <p:nvPr/>
        </p:nvSpPr>
        <p:spPr>
          <a:xfrm>
            <a:off x="12005733" y="5767056"/>
            <a:ext cx="406401" cy="406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C82506"/>
            </a:solidFill>
            <a:miter lim="400000"/>
          </a:ln>
        </p:spPr>
        <p:txBody>
          <a:bodyPr lIns="0" tIns="0" rIns="0" bIns="0" anchor="ctr"/>
          <a:lstStyle/>
          <a:p>
            <a:pPr lvl="0">
              <a:defRPr sz="2400">
                <a:solidFill>
                  <a:srgbClr val="FFFFFF"/>
                </a:solidFill>
              </a:defRPr>
            </a:pPr>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TotalTime>
  <Words>2141</Words>
  <Application>Microsoft Office PowerPoint</Application>
  <PresentationFormat>Custom</PresentationFormat>
  <Paragraphs>237</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Avenir Book</vt:lpstr>
      <vt:lpstr>Calibri</vt:lpstr>
      <vt:lpstr>Calibri Light</vt:lpstr>
      <vt:lpstr>Helvetica</vt:lpstr>
      <vt:lpstr>ヒラギノ角ゴ ProN W3</vt:lpstr>
      <vt:lpstr>White</vt:lpstr>
      <vt:lpstr>SharpView: Improved Legibility of Defocused Content  on Optical See-Through HMDs</vt:lpstr>
      <vt:lpstr>Optical See-Through HMDs</vt:lpstr>
      <vt:lpstr>Purpose</vt:lpstr>
      <vt:lpstr>Related Work</vt:lpstr>
      <vt:lpstr>Approach</vt:lpstr>
      <vt:lpstr>Method</vt:lpstr>
      <vt:lpstr>Eye’s PSF</vt:lpstr>
      <vt:lpstr>How to Calculate Sigma</vt:lpstr>
      <vt:lpstr>Psychophysics Exp</vt:lpstr>
      <vt:lpstr>Experiment Settings</vt:lpstr>
      <vt:lpstr>Result of Psychophysics Exp</vt:lpstr>
      <vt:lpstr>Result of Psychophysics Exp</vt:lpstr>
      <vt:lpstr>Discussion</vt:lpstr>
      <vt:lpstr>Next Experiment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SharpView: Improved Legibility of Defocused Content  on Optical See-Through HMDs</dc:title>
  <cp:lastModifiedBy>Ken Moser</cp:lastModifiedBy>
  <cp:revision>5</cp:revision>
  <dcterms:modified xsi:type="dcterms:W3CDTF">2015-05-26T00:33:32Z</dcterms:modified>
</cp:coreProperties>
</file>